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5" d="100"/>
          <a:sy n="105" d="100"/>
        </p:scale>
        <p:origin x="708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38C4F6-8958-42B6-AFE5-D75196A19A72}" type="datetimeFigureOut">
              <a:rPr lang="es-ES" smtClean="0"/>
              <a:t>15/05/2026</a:t>
            </a:fld>
            <a:endParaRPr lang="es-E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DCC3EF-F3CE-43B4-B143-5130CFE43AE3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806731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DCC3EF-F3CE-43B4-B143-5130CFE43AE3}" type="slidenum">
              <a:rPr lang="es-ES" smtClean="0"/>
              <a:t>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876036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F140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Hexagon 2"/>
          <p:cNvSpPr/>
          <p:nvPr/>
        </p:nvSpPr>
        <p:spPr>
          <a:xfrm>
            <a:off x="8809306" y="914400"/>
            <a:ext cx="1583787" cy="1828800"/>
          </a:xfrm>
          <a:prstGeom prst="hexagon">
            <a:avLst/>
          </a:prstGeom>
          <a:solidFill>
            <a:srgbClr val="F5B7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Hexagon 3"/>
          <p:cNvSpPr/>
          <p:nvPr/>
        </p:nvSpPr>
        <p:spPr>
          <a:xfrm>
            <a:off x="10180906" y="2103120"/>
            <a:ext cx="1583787" cy="1828800"/>
          </a:xfrm>
          <a:prstGeom prst="hexagon">
            <a:avLst/>
          </a:prstGeom>
          <a:solidFill>
            <a:srgbClr val="C886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Hexagon 4"/>
          <p:cNvSpPr/>
          <p:nvPr/>
        </p:nvSpPr>
        <p:spPr>
          <a:xfrm>
            <a:off x="8809306" y="3291840"/>
            <a:ext cx="1583787" cy="1828800"/>
          </a:xfrm>
          <a:prstGeom prst="hexagon">
            <a:avLst/>
          </a:prstGeom>
          <a:solidFill>
            <a:srgbClr val="F5B7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Hexagon 5"/>
          <p:cNvSpPr/>
          <p:nvPr/>
        </p:nvSpPr>
        <p:spPr>
          <a:xfrm>
            <a:off x="7437706" y="2103120"/>
            <a:ext cx="1583787" cy="1828800"/>
          </a:xfrm>
          <a:prstGeom prst="hexagon">
            <a:avLst/>
          </a:prstGeom>
          <a:solidFill>
            <a:srgbClr val="FFE5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Hexagon 6"/>
          <p:cNvSpPr/>
          <p:nvPr/>
        </p:nvSpPr>
        <p:spPr>
          <a:xfrm>
            <a:off x="7675274" y="4754880"/>
            <a:ext cx="1108651" cy="1280160"/>
          </a:xfrm>
          <a:prstGeom prst="hexagon">
            <a:avLst/>
          </a:prstGeom>
          <a:solidFill>
            <a:srgbClr val="C886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Hexagon 7"/>
          <p:cNvSpPr/>
          <p:nvPr/>
        </p:nvSpPr>
        <p:spPr>
          <a:xfrm>
            <a:off x="10418474" y="4754880"/>
            <a:ext cx="1108651" cy="1280160"/>
          </a:xfrm>
          <a:prstGeom prst="hexagon">
            <a:avLst/>
          </a:prstGeom>
          <a:solidFill>
            <a:srgbClr val="F5B7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640080" y="1645920"/>
            <a:ext cx="7315200" cy="118872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l"/>
            <a:r>
              <a:rPr sz="5400" b="1">
                <a:solidFill>
                  <a:srgbClr val="F5B71B"/>
                </a:solidFill>
                <a:latin typeface="Calibri"/>
              </a:rPr>
              <a:t>Escuchando a las abejas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2743200"/>
            <a:ext cx="7315200" cy="91440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l"/>
            <a:r>
              <a:rPr sz="2400" b="0">
                <a:solidFill>
                  <a:srgbClr val="FDF6E3"/>
                </a:solidFill>
                <a:latin typeface="Calibri"/>
              </a:rPr>
              <a:t>Detección automática del estado de la colmena</a:t>
            </a:r>
          </a:p>
          <a:p>
            <a:pPr algn="l"/>
            <a:r>
              <a:rPr sz="2400" b="0">
                <a:solidFill>
                  <a:srgbClr val="FDF6E3"/>
                </a:solidFill>
                <a:latin typeface="Calibri"/>
              </a:rPr>
              <a:t>a partir de su sonido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" y="4937760"/>
            <a:ext cx="7315200" cy="252377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l"/>
            <a:r>
              <a:rPr sz="1400" b="0" dirty="0">
                <a:solidFill>
                  <a:srgbClr val="FFE59A"/>
                </a:solidFill>
                <a:latin typeface="Calibri"/>
              </a:rPr>
              <a:t>Marcos</a:t>
            </a:r>
            <a:r>
              <a:rPr lang="es-ES" sz="1400" b="0" dirty="0">
                <a:solidFill>
                  <a:srgbClr val="FFE59A"/>
                </a:solidFill>
                <a:latin typeface="Calibri"/>
              </a:rPr>
              <a:t> Perez Esteban</a:t>
            </a:r>
            <a:r>
              <a:rPr sz="1400" b="0" dirty="0">
                <a:solidFill>
                  <a:srgbClr val="FFE59A"/>
                </a:solidFill>
                <a:latin typeface="Calibri"/>
              </a:rPr>
              <a:t> · </a:t>
            </a:r>
            <a:r>
              <a:rPr lang="es-ES" sz="1400" b="0" dirty="0">
                <a:solidFill>
                  <a:srgbClr val="FFE59A"/>
                </a:solidFill>
                <a:latin typeface="Calibri"/>
              </a:rPr>
              <a:t>Marcos Guerrero Villamor </a:t>
            </a:r>
            <a:r>
              <a:rPr sz="1400" b="0" dirty="0">
                <a:solidFill>
                  <a:srgbClr val="FFE59A"/>
                </a:solidFill>
                <a:latin typeface="Calibri"/>
              </a:rPr>
              <a:t>· 2026</a:t>
            </a:r>
          </a:p>
        </p:txBody>
      </p:sp>
      <p:sp>
        <p:nvSpPr>
          <p:cNvPr id="12" name="Oval 11"/>
          <p:cNvSpPr/>
          <p:nvPr/>
        </p:nvSpPr>
        <p:spPr>
          <a:xfrm>
            <a:off x="457200" y="1225296"/>
            <a:ext cx="640080" cy="384048"/>
          </a:xfrm>
          <a:prstGeom prst="ellipse">
            <a:avLst/>
          </a:prstGeom>
          <a:solidFill>
            <a:srgbClr val="F5B71B"/>
          </a:solidFill>
          <a:ln w="12700">
            <a:solidFill>
              <a:srgbClr val="1F140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623621" y="1225296"/>
            <a:ext cx="76809" cy="384048"/>
          </a:xfrm>
          <a:prstGeom prst="rect">
            <a:avLst/>
          </a:prstGeom>
          <a:solidFill>
            <a:srgbClr val="1F140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ectangle 13"/>
          <p:cNvSpPr/>
          <p:nvPr/>
        </p:nvSpPr>
        <p:spPr>
          <a:xfrm>
            <a:off x="854049" y="1225296"/>
            <a:ext cx="76809" cy="384048"/>
          </a:xfrm>
          <a:prstGeom prst="rect">
            <a:avLst/>
          </a:prstGeom>
          <a:solidFill>
            <a:srgbClr val="1F140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Oval 14"/>
          <p:cNvSpPr/>
          <p:nvPr/>
        </p:nvSpPr>
        <p:spPr>
          <a:xfrm>
            <a:off x="521208" y="1113282"/>
            <a:ext cx="230428" cy="230428"/>
          </a:xfrm>
          <a:prstGeom prst="ellipse">
            <a:avLst/>
          </a:prstGeom>
          <a:solidFill>
            <a:srgbClr val="FFFFFF">
              <a:alpha val="55000"/>
            </a:srgbClr>
          </a:solidFill>
          <a:ln w="9525">
            <a:solidFill>
              <a:srgbClr val="1F140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Oval 15"/>
          <p:cNvSpPr/>
          <p:nvPr/>
        </p:nvSpPr>
        <p:spPr>
          <a:xfrm>
            <a:off x="802843" y="1113282"/>
            <a:ext cx="230428" cy="230428"/>
          </a:xfrm>
          <a:prstGeom prst="ellipse">
            <a:avLst/>
          </a:prstGeom>
          <a:solidFill>
            <a:srgbClr val="FFFFFF">
              <a:alpha val="55000"/>
            </a:srgbClr>
          </a:solidFill>
          <a:ln w="9525">
            <a:solidFill>
              <a:srgbClr val="1F140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DF6E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Hexagon 2"/>
          <p:cNvSpPr/>
          <p:nvPr/>
        </p:nvSpPr>
        <p:spPr>
          <a:xfrm>
            <a:off x="11365892" y="45720"/>
            <a:ext cx="554325" cy="640080"/>
          </a:xfrm>
          <a:prstGeom prst="hexagon">
            <a:avLst/>
          </a:prstGeom>
          <a:solidFill>
            <a:srgbClr val="FFE5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Hexagon 3"/>
          <p:cNvSpPr/>
          <p:nvPr/>
        </p:nvSpPr>
        <p:spPr>
          <a:xfrm>
            <a:off x="10811566" y="45720"/>
            <a:ext cx="554325" cy="640080"/>
          </a:xfrm>
          <a:prstGeom prst="hexagon">
            <a:avLst/>
          </a:prstGeom>
          <a:solidFill>
            <a:srgbClr val="FFE5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Hexagon 4"/>
          <p:cNvSpPr/>
          <p:nvPr/>
        </p:nvSpPr>
        <p:spPr>
          <a:xfrm>
            <a:off x="10257240" y="45720"/>
            <a:ext cx="554325" cy="640080"/>
          </a:xfrm>
          <a:prstGeom prst="hexagon">
            <a:avLst/>
          </a:prstGeom>
          <a:solidFill>
            <a:srgbClr val="FFE5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Hexagon 5"/>
          <p:cNvSpPr/>
          <p:nvPr/>
        </p:nvSpPr>
        <p:spPr>
          <a:xfrm>
            <a:off x="9702915" y="45720"/>
            <a:ext cx="554325" cy="640080"/>
          </a:xfrm>
          <a:prstGeom prst="hexagon">
            <a:avLst/>
          </a:prstGeom>
          <a:solidFill>
            <a:srgbClr val="FFE5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Hexagon 6"/>
          <p:cNvSpPr/>
          <p:nvPr/>
        </p:nvSpPr>
        <p:spPr>
          <a:xfrm>
            <a:off x="11088729" y="525780"/>
            <a:ext cx="554325" cy="640080"/>
          </a:xfrm>
          <a:prstGeom prst="hexagon">
            <a:avLst/>
          </a:prstGeom>
          <a:solidFill>
            <a:srgbClr val="FFE5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Hexagon 7"/>
          <p:cNvSpPr/>
          <p:nvPr/>
        </p:nvSpPr>
        <p:spPr>
          <a:xfrm>
            <a:off x="10534403" y="525780"/>
            <a:ext cx="554325" cy="640080"/>
          </a:xfrm>
          <a:prstGeom prst="hexagon">
            <a:avLst/>
          </a:prstGeom>
          <a:solidFill>
            <a:srgbClr val="FFE5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Hexagon 8"/>
          <p:cNvSpPr/>
          <p:nvPr/>
        </p:nvSpPr>
        <p:spPr>
          <a:xfrm>
            <a:off x="9980078" y="525780"/>
            <a:ext cx="554325" cy="640080"/>
          </a:xfrm>
          <a:prstGeom prst="hexagon">
            <a:avLst/>
          </a:prstGeom>
          <a:solidFill>
            <a:srgbClr val="FFE5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Hexagon 9"/>
          <p:cNvSpPr/>
          <p:nvPr/>
        </p:nvSpPr>
        <p:spPr>
          <a:xfrm>
            <a:off x="9425752" y="525780"/>
            <a:ext cx="554325" cy="640080"/>
          </a:xfrm>
          <a:prstGeom prst="hexagon">
            <a:avLst/>
          </a:prstGeom>
          <a:solidFill>
            <a:srgbClr val="FFE5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Hexagon 10"/>
          <p:cNvSpPr/>
          <p:nvPr/>
        </p:nvSpPr>
        <p:spPr>
          <a:xfrm>
            <a:off x="11365892" y="1005840"/>
            <a:ext cx="554325" cy="640080"/>
          </a:xfrm>
          <a:prstGeom prst="hexagon">
            <a:avLst/>
          </a:prstGeom>
          <a:solidFill>
            <a:srgbClr val="FFE5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Hexagon 11"/>
          <p:cNvSpPr/>
          <p:nvPr/>
        </p:nvSpPr>
        <p:spPr>
          <a:xfrm>
            <a:off x="10811566" y="1005840"/>
            <a:ext cx="554325" cy="640080"/>
          </a:xfrm>
          <a:prstGeom prst="hexagon">
            <a:avLst/>
          </a:prstGeom>
          <a:solidFill>
            <a:srgbClr val="FFE5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Hexagon 12"/>
          <p:cNvSpPr/>
          <p:nvPr/>
        </p:nvSpPr>
        <p:spPr>
          <a:xfrm>
            <a:off x="10257240" y="1005840"/>
            <a:ext cx="554325" cy="640080"/>
          </a:xfrm>
          <a:prstGeom prst="hexagon">
            <a:avLst/>
          </a:prstGeom>
          <a:solidFill>
            <a:srgbClr val="FFE5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Hexagon 13"/>
          <p:cNvSpPr/>
          <p:nvPr/>
        </p:nvSpPr>
        <p:spPr>
          <a:xfrm>
            <a:off x="9702915" y="1005840"/>
            <a:ext cx="554325" cy="640080"/>
          </a:xfrm>
          <a:prstGeom prst="hexagon">
            <a:avLst/>
          </a:prstGeom>
          <a:solidFill>
            <a:srgbClr val="FFE5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Hexagon 14"/>
          <p:cNvSpPr/>
          <p:nvPr/>
        </p:nvSpPr>
        <p:spPr>
          <a:xfrm>
            <a:off x="11088729" y="1485900"/>
            <a:ext cx="554325" cy="640080"/>
          </a:xfrm>
          <a:prstGeom prst="hexagon">
            <a:avLst/>
          </a:prstGeom>
          <a:solidFill>
            <a:srgbClr val="FFE5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Hexagon 15"/>
          <p:cNvSpPr/>
          <p:nvPr/>
        </p:nvSpPr>
        <p:spPr>
          <a:xfrm>
            <a:off x="10534403" y="1485900"/>
            <a:ext cx="554325" cy="640080"/>
          </a:xfrm>
          <a:prstGeom prst="hexagon">
            <a:avLst/>
          </a:prstGeom>
          <a:solidFill>
            <a:srgbClr val="FFE5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Hexagon 16"/>
          <p:cNvSpPr/>
          <p:nvPr/>
        </p:nvSpPr>
        <p:spPr>
          <a:xfrm>
            <a:off x="9980078" y="1485900"/>
            <a:ext cx="554325" cy="640080"/>
          </a:xfrm>
          <a:prstGeom prst="hexagon">
            <a:avLst/>
          </a:prstGeom>
          <a:solidFill>
            <a:srgbClr val="FFE5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Hexagon 17"/>
          <p:cNvSpPr/>
          <p:nvPr/>
        </p:nvSpPr>
        <p:spPr>
          <a:xfrm>
            <a:off x="9425752" y="1485900"/>
            <a:ext cx="554325" cy="640080"/>
          </a:xfrm>
          <a:prstGeom prst="hexagon">
            <a:avLst/>
          </a:prstGeom>
          <a:solidFill>
            <a:srgbClr val="FFE5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1F140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ectangle 19"/>
          <p:cNvSpPr/>
          <p:nvPr/>
        </p:nvSpPr>
        <p:spPr>
          <a:xfrm>
            <a:off x="0" y="1005840"/>
            <a:ext cx="12191695" cy="109728"/>
          </a:xfrm>
          <a:prstGeom prst="rect">
            <a:avLst/>
          </a:prstGeom>
          <a:solidFill>
            <a:srgbClr val="F5B7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TextBox 20"/>
          <p:cNvSpPr txBox="1"/>
          <p:nvPr/>
        </p:nvSpPr>
        <p:spPr>
          <a:xfrm>
            <a:off x="457200" y="164592"/>
            <a:ext cx="10515600" cy="64008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l"/>
            <a:r>
              <a:rPr sz="3000" b="1">
                <a:solidFill>
                  <a:srgbClr val="F5B71B"/>
                </a:solidFill>
                <a:latin typeface="Calibri"/>
              </a:rPr>
              <a:t>El problema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57200" y="640080"/>
            <a:ext cx="10515600" cy="36576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l"/>
            <a:r>
              <a:rPr sz="1400" b="0">
                <a:solidFill>
                  <a:srgbClr val="FDF6E3"/>
                </a:solidFill>
                <a:latin typeface="Calibri"/>
              </a:rPr>
              <a:t>Las colmenas mueren en silencio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0080" y="1463040"/>
            <a:ext cx="6858000" cy="45720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l"/>
            <a:r>
              <a:rPr sz="1800" b="1">
                <a:solidFill>
                  <a:srgbClr val="1F1405"/>
                </a:solidFill>
                <a:latin typeface="Calibri"/>
              </a:rPr>
              <a:t>La pérdida de la reina es la principal causa de colapso de una colonia.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22960" y="2194560"/>
            <a:ext cx="10515600" cy="320040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l"/>
            <a:r>
              <a:rPr sz="2000" b="0">
                <a:solidFill>
                  <a:srgbClr val="1F1405"/>
                </a:solidFill>
                <a:latin typeface="Calibri"/>
              </a:rPr>
              <a:t>•  Sin reina, una colonia decae y muere en pocas semanas.</a:t>
            </a:r>
          </a:p>
          <a:p>
            <a:pPr algn="l"/>
            <a:r>
              <a:rPr sz="2000" b="0">
                <a:solidFill>
                  <a:srgbClr val="1F1405"/>
                </a:solidFill>
                <a:latin typeface="Calibri"/>
              </a:rPr>
              <a:t>•  La inspección manual abre la colmena, estresa a las abejas y solo se hace cada 1–3 semanas.</a:t>
            </a:r>
          </a:p>
          <a:p>
            <a:pPr algn="l"/>
            <a:r>
              <a:rPr sz="2000" b="0">
                <a:solidFill>
                  <a:srgbClr val="1F1405"/>
                </a:solidFill>
                <a:latin typeface="Calibri"/>
              </a:rPr>
              <a:t>•  El apicultor descubre el problema cuando ya es tarde.</a:t>
            </a:r>
          </a:p>
          <a:p>
            <a:pPr algn="l"/>
            <a:r>
              <a:rPr sz="2000" b="0">
                <a:solidFill>
                  <a:srgbClr val="1F1405"/>
                </a:solidFill>
                <a:latin typeface="Calibri"/>
              </a:rPr>
              <a:t>•  No existe una herramienta libre y accesible que detecte esto en continuo.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57200" y="6492240"/>
            <a:ext cx="10972800" cy="190821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l"/>
            <a:r>
              <a:rPr sz="1000" b="0" dirty="0" err="1">
                <a:solidFill>
                  <a:srgbClr val="C88600"/>
                </a:solidFill>
                <a:latin typeface="Calibri"/>
              </a:rPr>
              <a:t>Clasificador</a:t>
            </a:r>
            <a:r>
              <a:rPr sz="1000" b="0" dirty="0">
                <a:solidFill>
                  <a:srgbClr val="C88600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C88600"/>
                </a:solidFill>
                <a:latin typeface="Calibri"/>
              </a:rPr>
              <a:t>acústico</a:t>
            </a:r>
            <a:r>
              <a:rPr sz="1000" b="0" dirty="0">
                <a:solidFill>
                  <a:srgbClr val="C88600"/>
                </a:solidFill>
                <a:latin typeface="Calibri"/>
              </a:rPr>
              <a:t> del </a:t>
            </a:r>
            <a:r>
              <a:rPr sz="1000" b="0" dirty="0" err="1">
                <a:solidFill>
                  <a:srgbClr val="C88600"/>
                </a:solidFill>
                <a:latin typeface="Calibri"/>
              </a:rPr>
              <a:t>estado</a:t>
            </a:r>
            <a:r>
              <a:rPr sz="1000" b="0" dirty="0">
                <a:solidFill>
                  <a:srgbClr val="C88600"/>
                </a:solidFill>
                <a:latin typeface="Calibri"/>
              </a:rPr>
              <a:t> de la </a:t>
            </a:r>
            <a:r>
              <a:rPr sz="1000" b="0" dirty="0" err="1">
                <a:solidFill>
                  <a:srgbClr val="C88600"/>
                </a:solidFill>
                <a:latin typeface="Calibri"/>
              </a:rPr>
              <a:t>colmena</a:t>
            </a:r>
            <a:r>
              <a:rPr sz="1000" b="0" dirty="0">
                <a:solidFill>
                  <a:srgbClr val="C88600"/>
                </a:solidFill>
                <a:latin typeface="Calibri"/>
              </a:rPr>
              <a:t> · 2026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DF6E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Hexagon 2"/>
          <p:cNvSpPr/>
          <p:nvPr/>
        </p:nvSpPr>
        <p:spPr>
          <a:xfrm>
            <a:off x="295234" y="6016752"/>
            <a:ext cx="506811" cy="585216"/>
          </a:xfrm>
          <a:prstGeom prst="hexagon">
            <a:avLst/>
          </a:prstGeom>
          <a:solidFill>
            <a:srgbClr val="FFE5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Hexagon 3"/>
          <p:cNvSpPr/>
          <p:nvPr/>
        </p:nvSpPr>
        <p:spPr>
          <a:xfrm>
            <a:off x="802045" y="6016752"/>
            <a:ext cx="506811" cy="585216"/>
          </a:xfrm>
          <a:prstGeom prst="hexagon">
            <a:avLst/>
          </a:prstGeom>
          <a:solidFill>
            <a:srgbClr val="FFE5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Hexagon 4"/>
          <p:cNvSpPr/>
          <p:nvPr/>
        </p:nvSpPr>
        <p:spPr>
          <a:xfrm>
            <a:off x="1308857" y="6016752"/>
            <a:ext cx="506811" cy="585216"/>
          </a:xfrm>
          <a:prstGeom prst="hexagon">
            <a:avLst/>
          </a:prstGeom>
          <a:solidFill>
            <a:srgbClr val="FFE5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Hexagon 5"/>
          <p:cNvSpPr/>
          <p:nvPr/>
        </p:nvSpPr>
        <p:spPr>
          <a:xfrm>
            <a:off x="1815669" y="6016752"/>
            <a:ext cx="506811" cy="585216"/>
          </a:xfrm>
          <a:prstGeom prst="hexagon">
            <a:avLst/>
          </a:prstGeom>
          <a:solidFill>
            <a:srgbClr val="FFE5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Hexagon 6"/>
          <p:cNvSpPr/>
          <p:nvPr/>
        </p:nvSpPr>
        <p:spPr>
          <a:xfrm>
            <a:off x="548639" y="5577840"/>
            <a:ext cx="506811" cy="585216"/>
          </a:xfrm>
          <a:prstGeom prst="hexagon">
            <a:avLst/>
          </a:prstGeom>
          <a:solidFill>
            <a:srgbClr val="FFE5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Hexagon 7"/>
          <p:cNvSpPr/>
          <p:nvPr/>
        </p:nvSpPr>
        <p:spPr>
          <a:xfrm>
            <a:off x="1055451" y="5577840"/>
            <a:ext cx="506811" cy="585216"/>
          </a:xfrm>
          <a:prstGeom prst="hexagon">
            <a:avLst/>
          </a:prstGeom>
          <a:solidFill>
            <a:srgbClr val="FFE5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Hexagon 8"/>
          <p:cNvSpPr/>
          <p:nvPr/>
        </p:nvSpPr>
        <p:spPr>
          <a:xfrm>
            <a:off x="1562263" y="5577840"/>
            <a:ext cx="506811" cy="585216"/>
          </a:xfrm>
          <a:prstGeom prst="hexagon">
            <a:avLst/>
          </a:prstGeom>
          <a:solidFill>
            <a:srgbClr val="FFE5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Hexagon 9"/>
          <p:cNvSpPr/>
          <p:nvPr/>
        </p:nvSpPr>
        <p:spPr>
          <a:xfrm>
            <a:off x="2069075" y="5577840"/>
            <a:ext cx="506811" cy="585216"/>
          </a:xfrm>
          <a:prstGeom prst="hexagon">
            <a:avLst/>
          </a:prstGeom>
          <a:solidFill>
            <a:srgbClr val="FFE5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Hexagon 10"/>
          <p:cNvSpPr/>
          <p:nvPr/>
        </p:nvSpPr>
        <p:spPr>
          <a:xfrm>
            <a:off x="295234" y="5138928"/>
            <a:ext cx="506811" cy="585216"/>
          </a:xfrm>
          <a:prstGeom prst="hexagon">
            <a:avLst/>
          </a:prstGeom>
          <a:solidFill>
            <a:srgbClr val="FFE5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Hexagon 11"/>
          <p:cNvSpPr/>
          <p:nvPr/>
        </p:nvSpPr>
        <p:spPr>
          <a:xfrm>
            <a:off x="802045" y="5138928"/>
            <a:ext cx="506811" cy="585216"/>
          </a:xfrm>
          <a:prstGeom prst="hexagon">
            <a:avLst/>
          </a:prstGeom>
          <a:solidFill>
            <a:srgbClr val="FFE5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Hexagon 12"/>
          <p:cNvSpPr/>
          <p:nvPr/>
        </p:nvSpPr>
        <p:spPr>
          <a:xfrm>
            <a:off x="1308857" y="5138928"/>
            <a:ext cx="506811" cy="585216"/>
          </a:xfrm>
          <a:prstGeom prst="hexagon">
            <a:avLst/>
          </a:prstGeom>
          <a:solidFill>
            <a:srgbClr val="FFE5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Hexagon 13"/>
          <p:cNvSpPr/>
          <p:nvPr/>
        </p:nvSpPr>
        <p:spPr>
          <a:xfrm>
            <a:off x="1815669" y="5138928"/>
            <a:ext cx="506811" cy="585216"/>
          </a:xfrm>
          <a:prstGeom prst="hexagon">
            <a:avLst/>
          </a:prstGeom>
          <a:solidFill>
            <a:srgbClr val="FFE5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1F140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Rectangle 15"/>
          <p:cNvSpPr/>
          <p:nvPr/>
        </p:nvSpPr>
        <p:spPr>
          <a:xfrm>
            <a:off x="0" y="1005840"/>
            <a:ext cx="12191695" cy="109728"/>
          </a:xfrm>
          <a:prstGeom prst="rect">
            <a:avLst/>
          </a:prstGeom>
          <a:solidFill>
            <a:srgbClr val="F5B7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457200" y="164592"/>
            <a:ext cx="10515600" cy="64008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l"/>
            <a:r>
              <a:rPr sz="3000" b="1">
                <a:solidFill>
                  <a:srgbClr val="F5B71B"/>
                </a:solidFill>
                <a:latin typeface="Calibri"/>
              </a:rPr>
              <a:t>Lo dice la ciencia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7200" y="640080"/>
            <a:ext cx="10515600" cy="36576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l"/>
            <a:r>
              <a:rPr sz="1400" b="0">
                <a:solidFill>
                  <a:srgbClr val="FDF6E3"/>
                </a:solidFill>
                <a:latin typeface="Calibri"/>
              </a:rPr>
              <a:t>El sonido de la colmena delata su estado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0080" y="1463040"/>
            <a:ext cx="10972800" cy="54864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l"/>
            <a:r>
              <a:rPr sz="1600" b="0">
                <a:solidFill>
                  <a:srgbClr val="1F1405"/>
                </a:solidFill>
                <a:latin typeface="Calibri"/>
              </a:rPr>
              <a:t>La bioacústica aplicada ha demostrado que el zumbido cambia de forma medible según la salud de la colonia.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22960" y="2286000"/>
            <a:ext cx="10515600" cy="365760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l"/>
            <a:r>
              <a:rPr sz="1700" b="0">
                <a:solidFill>
                  <a:srgbClr val="1F1405"/>
                </a:solidFill>
                <a:latin typeface="Calibri"/>
              </a:rPr>
              <a:t>•  Una colmena con reina aceptada zumba grave y estable (fundamental ~200–280 Hz, armónicos marcados).</a:t>
            </a:r>
          </a:p>
          <a:p>
            <a:pPr algn="l"/>
            <a:r>
              <a:rPr sz="1700" b="0">
                <a:solidFill>
                  <a:srgbClr val="1F1405"/>
                </a:solidFill>
                <a:latin typeface="Calibri"/>
              </a:rPr>
              <a:t>•  Una colmena sin reina emite un zumbido más agudo e irregular: el llamado «queenless roar».</a:t>
            </a:r>
          </a:p>
          <a:p>
            <a:pPr algn="l"/>
            <a:r>
              <a:rPr sz="1700" b="0">
                <a:solidFill>
                  <a:srgbClr val="1F1405"/>
                </a:solidFill>
                <a:latin typeface="Calibri"/>
              </a:rPr>
              <a:t>•  Esta diferencia es continua, no invasiva y se capta con un micrófono dentro de la colmena.</a:t>
            </a:r>
          </a:p>
          <a:p>
            <a:pPr algn="l"/>
            <a:r>
              <a:rPr sz="1700" b="0">
                <a:solidFill>
                  <a:srgbClr val="1F1405"/>
                </a:solidFill>
                <a:latin typeface="Calibri"/>
              </a:rPr>
              <a:t>•  Estudios y datasets de referencia: Beehive Sounds (Yang et al., Kaggle), NU-Hive, OSBH (Open Source Beehive).</a:t>
            </a:r>
          </a:p>
          <a:p>
            <a:pPr algn="l"/>
            <a:r>
              <a:rPr sz="1700" b="0">
                <a:solidFill>
                  <a:srgbClr val="1F1405"/>
                </a:solidFill>
                <a:latin typeface="Calibri"/>
              </a:rPr>
              <a:t>•  Modelos profundos sobre mel-espectrogramas son el estado del arte actual para esta tarea.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57200" y="6492240"/>
            <a:ext cx="10972800" cy="190821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l"/>
            <a:r>
              <a:rPr sz="1000" b="0" dirty="0" err="1">
                <a:solidFill>
                  <a:srgbClr val="C88600"/>
                </a:solidFill>
                <a:latin typeface="Calibri"/>
              </a:rPr>
              <a:t>Clasificador</a:t>
            </a:r>
            <a:r>
              <a:rPr sz="1000" b="0" dirty="0">
                <a:solidFill>
                  <a:srgbClr val="C88600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C88600"/>
                </a:solidFill>
                <a:latin typeface="Calibri"/>
              </a:rPr>
              <a:t>acústico</a:t>
            </a:r>
            <a:r>
              <a:rPr sz="1000" b="0" dirty="0">
                <a:solidFill>
                  <a:srgbClr val="C88600"/>
                </a:solidFill>
                <a:latin typeface="Calibri"/>
              </a:rPr>
              <a:t> del </a:t>
            </a:r>
            <a:r>
              <a:rPr sz="1000" b="0" dirty="0" err="1">
                <a:solidFill>
                  <a:srgbClr val="C88600"/>
                </a:solidFill>
                <a:latin typeface="Calibri"/>
              </a:rPr>
              <a:t>estado</a:t>
            </a:r>
            <a:r>
              <a:rPr sz="1000" b="0" dirty="0">
                <a:solidFill>
                  <a:srgbClr val="C88600"/>
                </a:solidFill>
                <a:latin typeface="Calibri"/>
              </a:rPr>
              <a:t> de la </a:t>
            </a:r>
            <a:r>
              <a:rPr sz="1000" b="0" dirty="0" err="1">
                <a:solidFill>
                  <a:srgbClr val="C88600"/>
                </a:solidFill>
                <a:latin typeface="Calibri"/>
              </a:rPr>
              <a:t>colmena</a:t>
            </a:r>
            <a:r>
              <a:rPr sz="1000" b="0" dirty="0">
                <a:solidFill>
                  <a:srgbClr val="C88600"/>
                </a:solidFill>
                <a:latin typeface="Calibri"/>
              </a:rPr>
              <a:t> · 2026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DF6E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1F140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0" y="1005840"/>
            <a:ext cx="12191695" cy="109728"/>
          </a:xfrm>
          <a:prstGeom prst="rect">
            <a:avLst/>
          </a:prstGeom>
          <a:solidFill>
            <a:srgbClr val="F5B7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457200" y="164592"/>
            <a:ext cx="10515600" cy="64008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l"/>
            <a:r>
              <a:rPr sz="3000" b="1">
                <a:solidFill>
                  <a:srgbClr val="F5B71B"/>
                </a:solidFill>
                <a:latin typeface="Calibri"/>
              </a:rPr>
              <a:t>Nuestra propuesta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640080"/>
            <a:ext cx="10515600" cy="36576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l"/>
            <a:r>
              <a:rPr sz="1400" b="0">
                <a:solidFill>
                  <a:srgbClr val="FDF6E3"/>
                </a:solidFill>
                <a:latin typeface="Calibri"/>
              </a:rPr>
              <a:t>Una app web que escucha a la colmena</a:t>
            </a:r>
          </a:p>
        </p:txBody>
      </p:sp>
      <p:sp>
        <p:nvSpPr>
          <p:cNvPr id="7" name="Hexagon 6"/>
          <p:cNvSpPr/>
          <p:nvPr/>
        </p:nvSpPr>
        <p:spPr>
          <a:xfrm>
            <a:off x="552362" y="2423160"/>
            <a:ext cx="1821355" cy="2103120"/>
          </a:xfrm>
          <a:prstGeom prst="hexagon">
            <a:avLst/>
          </a:prstGeom>
          <a:solidFill>
            <a:srgbClr val="F5B7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365760" y="3246120"/>
            <a:ext cx="2194560" cy="45720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ctr"/>
            <a:r>
              <a:rPr sz="1400" b="1">
                <a:solidFill>
                  <a:srgbClr val="1F1405"/>
                </a:solidFill>
                <a:latin typeface="Calibri"/>
              </a:rPr>
              <a:t>Audio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5760" y="4617720"/>
            <a:ext cx="2194560" cy="73152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ctr"/>
            <a:r>
              <a:rPr sz="1200" b="0">
                <a:solidFill>
                  <a:srgbClr val="1F1405"/>
                </a:solidFill>
                <a:latin typeface="Calibri"/>
              </a:rPr>
              <a:t>del interior de</a:t>
            </a:r>
          </a:p>
          <a:p>
            <a:pPr algn="ctr"/>
            <a:r>
              <a:rPr sz="1200" b="0">
                <a:solidFill>
                  <a:srgbClr val="1F1405"/>
                </a:solidFill>
                <a:latin typeface="Calibri"/>
              </a:rPr>
              <a:t>la colmena</a:t>
            </a:r>
          </a:p>
        </p:txBody>
      </p:sp>
      <p:sp>
        <p:nvSpPr>
          <p:cNvPr id="10" name="Right Arrow 9"/>
          <p:cNvSpPr/>
          <p:nvPr/>
        </p:nvSpPr>
        <p:spPr>
          <a:xfrm>
            <a:off x="2606040" y="3383280"/>
            <a:ext cx="457200" cy="228600"/>
          </a:xfrm>
          <a:prstGeom prst="rightArrow">
            <a:avLst/>
          </a:prstGeom>
          <a:solidFill>
            <a:srgbClr val="1F140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Hexagon 10"/>
          <p:cNvSpPr/>
          <p:nvPr/>
        </p:nvSpPr>
        <p:spPr>
          <a:xfrm>
            <a:off x="3295562" y="2423160"/>
            <a:ext cx="1821355" cy="2103120"/>
          </a:xfrm>
          <a:prstGeom prst="hexagon">
            <a:avLst/>
          </a:prstGeom>
          <a:solidFill>
            <a:srgbClr val="C886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3108960" y="3246120"/>
            <a:ext cx="2194560" cy="45720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ctr"/>
            <a:r>
              <a:rPr sz="1400" b="1">
                <a:solidFill>
                  <a:srgbClr val="1F1405"/>
                </a:solidFill>
                <a:latin typeface="Calibri"/>
              </a:rPr>
              <a:t>Mel-espectrograma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108960" y="4617720"/>
            <a:ext cx="2194560" cy="73152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ctr"/>
            <a:r>
              <a:rPr sz="1200" b="0">
                <a:solidFill>
                  <a:srgbClr val="1F1405"/>
                </a:solidFill>
                <a:latin typeface="Calibri"/>
              </a:rPr>
              <a:t>huella acústica</a:t>
            </a:r>
          </a:p>
          <a:p>
            <a:pPr algn="ctr"/>
            <a:r>
              <a:rPr sz="1200" b="0">
                <a:solidFill>
                  <a:srgbClr val="1F1405"/>
                </a:solidFill>
                <a:latin typeface="Calibri"/>
              </a:rPr>
              <a:t>legible para la red</a:t>
            </a:r>
          </a:p>
        </p:txBody>
      </p:sp>
      <p:sp>
        <p:nvSpPr>
          <p:cNvPr id="14" name="Right Arrow 13"/>
          <p:cNvSpPr/>
          <p:nvPr/>
        </p:nvSpPr>
        <p:spPr>
          <a:xfrm>
            <a:off x="5349240" y="3383280"/>
            <a:ext cx="457200" cy="228600"/>
          </a:xfrm>
          <a:prstGeom prst="rightArrow">
            <a:avLst/>
          </a:prstGeom>
          <a:solidFill>
            <a:srgbClr val="1F140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Hexagon 14"/>
          <p:cNvSpPr/>
          <p:nvPr/>
        </p:nvSpPr>
        <p:spPr>
          <a:xfrm>
            <a:off x="6038762" y="2423160"/>
            <a:ext cx="1821355" cy="2103120"/>
          </a:xfrm>
          <a:prstGeom prst="hexagon">
            <a:avLst/>
          </a:prstGeom>
          <a:solidFill>
            <a:srgbClr val="F5B7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5852160" y="3246120"/>
            <a:ext cx="2194560" cy="45720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ctr"/>
            <a:r>
              <a:rPr sz="1400" b="1">
                <a:solidFill>
                  <a:srgbClr val="1F1405"/>
                </a:solidFill>
                <a:latin typeface="Calibri"/>
              </a:rPr>
              <a:t>Red neuronal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852160" y="4617720"/>
            <a:ext cx="2194560" cy="73152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ctr"/>
            <a:r>
              <a:rPr sz="1200" b="0">
                <a:solidFill>
                  <a:srgbClr val="1F1405"/>
                </a:solidFill>
                <a:latin typeface="Calibri"/>
              </a:rPr>
              <a:t>CRNN entrenada</a:t>
            </a:r>
          </a:p>
          <a:p>
            <a:pPr algn="ctr"/>
            <a:r>
              <a:rPr sz="1200" b="0">
                <a:solidFill>
                  <a:srgbClr val="1F1405"/>
                </a:solidFill>
                <a:latin typeface="Calibri"/>
              </a:rPr>
              <a:t>con miles de clips</a:t>
            </a:r>
          </a:p>
        </p:txBody>
      </p:sp>
      <p:sp>
        <p:nvSpPr>
          <p:cNvPr id="18" name="Right Arrow 17"/>
          <p:cNvSpPr/>
          <p:nvPr/>
        </p:nvSpPr>
        <p:spPr>
          <a:xfrm>
            <a:off x="8092440" y="3383280"/>
            <a:ext cx="457200" cy="228600"/>
          </a:xfrm>
          <a:prstGeom prst="rightArrow">
            <a:avLst/>
          </a:prstGeom>
          <a:solidFill>
            <a:srgbClr val="1F140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Hexagon 18"/>
          <p:cNvSpPr/>
          <p:nvPr/>
        </p:nvSpPr>
        <p:spPr>
          <a:xfrm>
            <a:off x="8781962" y="2423160"/>
            <a:ext cx="1821355" cy="2103120"/>
          </a:xfrm>
          <a:prstGeom prst="hexagon">
            <a:avLst/>
          </a:prstGeom>
          <a:solidFill>
            <a:srgbClr val="C886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8595360" y="3246120"/>
            <a:ext cx="2194560" cy="45720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ctr"/>
            <a:r>
              <a:rPr sz="1400" b="1">
                <a:solidFill>
                  <a:srgbClr val="1F1405"/>
                </a:solidFill>
                <a:latin typeface="Calibri"/>
              </a:rPr>
              <a:t>Diagnóstico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595360" y="4617720"/>
            <a:ext cx="2194560" cy="73152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ctr"/>
            <a:r>
              <a:rPr sz="1200" b="0">
                <a:solidFill>
                  <a:srgbClr val="1F1405"/>
                </a:solidFill>
                <a:latin typeface="Calibri"/>
              </a:rPr>
              <a:t>estado de la reina</a:t>
            </a:r>
          </a:p>
          <a:p>
            <a:pPr algn="ctr"/>
            <a:r>
              <a:rPr sz="1200" b="0">
                <a:solidFill>
                  <a:srgbClr val="1F1405"/>
                </a:solidFill>
                <a:latin typeface="Calibri"/>
              </a:rPr>
              <a:t>+ confianza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0080" y="1463040"/>
            <a:ext cx="10972800" cy="54864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l"/>
            <a:r>
              <a:rPr sz="1800" b="1">
                <a:solidFill>
                  <a:srgbClr val="1F1405"/>
                </a:solidFill>
                <a:latin typeface="Calibri"/>
              </a:rPr>
              <a:t>El apicultor sube o graba un audio y obtiene en segundos el estado más probable de la reina.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0080" y="2011680"/>
            <a:ext cx="10972800" cy="45720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l"/>
            <a:r>
              <a:rPr sz="1400" b="0">
                <a:solidFill>
                  <a:srgbClr val="C88600"/>
                </a:solidFill>
                <a:latin typeface="Calibri"/>
              </a:rPr>
              <a:t>Sin abrir la colmena. Sin hardware caro. Desde cualquier navegador.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57200" y="6492240"/>
            <a:ext cx="10972800" cy="190821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l"/>
            <a:r>
              <a:rPr sz="1000" b="0" dirty="0" err="1">
                <a:solidFill>
                  <a:srgbClr val="C88600"/>
                </a:solidFill>
                <a:latin typeface="Calibri"/>
              </a:rPr>
              <a:t>Clasificador</a:t>
            </a:r>
            <a:r>
              <a:rPr sz="1000" b="0" dirty="0">
                <a:solidFill>
                  <a:srgbClr val="C88600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C88600"/>
                </a:solidFill>
                <a:latin typeface="Calibri"/>
              </a:rPr>
              <a:t>acústico</a:t>
            </a:r>
            <a:r>
              <a:rPr sz="1000" b="0" dirty="0">
                <a:solidFill>
                  <a:srgbClr val="C88600"/>
                </a:solidFill>
                <a:latin typeface="Calibri"/>
              </a:rPr>
              <a:t> del </a:t>
            </a:r>
            <a:r>
              <a:rPr sz="1000" b="0" dirty="0" err="1">
                <a:solidFill>
                  <a:srgbClr val="C88600"/>
                </a:solidFill>
                <a:latin typeface="Calibri"/>
              </a:rPr>
              <a:t>estado</a:t>
            </a:r>
            <a:r>
              <a:rPr sz="1000" b="0" dirty="0">
                <a:solidFill>
                  <a:srgbClr val="C88600"/>
                </a:solidFill>
                <a:latin typeface="Calibri"/>
              </a:rPr>
              <a:t> de la </a:t>
            </a:r>
            <a:r>
              <a:rPr sz="1000" b="0" dirty="0" err="1">
                <a:solidFill>
                  <a:srgbClr val="C88600"/>
                </a:solidFill>
                <a:latin typeface="Calibri"/>
              </a:rPr>
              <a:t>colmena</a:t>
            </a:r>
            <a:r>
              <a:rPr sz="1000" b="0" dirty="0">
                <a:solidFill>
                  <a:srgbClr val="C88600"/>
                </a:solidFill>
                <a:latin typeface="Calibri"/>
              </a:rPr>
              <a:t> · 2026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DF6E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1F140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0" y="1005840"/>
            <a:ext cx="12191695" cy="109728"/>
          </a:xfrm>
          <a:prstGeom prst="rect">
            <a:avLst/>
          </a:prstGeom>
          <a:solidFill>
            <a:srgbClr val="F5B7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457200" y="164592"/>
            <a:ext cx="10515600" cy="64008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l"/>
            <a:r>
              <a:rPr sz="3000" b="1">
                <a:solidFill>
                  <a:srgbClr val="F5B71B"/>
                </a:solidFill>
                <a:latin typeface="Calibri"/>
              </a:rPr>
              <a:t>Los datos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640080"/>
            <a:ext cx="10515600" cy="36576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l"/>
            <a:r>
              <a:rPr sz="1400" b="0">
                <a:solidFill>
                  <a:srgbClr val="FDF6E3"/>
                </a:solidFill>
                <a:latin typeface="Calibri"/>
              </a:rPr>
              <a:t>Análisis exploratorio del dataset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1325880"/>
            <a:ext cx="10972800" cy="45720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l"/>
            <a:r>
              <a:rPr sz="1500" b="0">
                <a:solidFill>
                  <a:srgbClr val="1F1405"/>
                </a:solidFill>
                <a:latin typeface="Calibri"/>
              </a:rPr>
              <a:t>Beehive Sounds (Kaggle): grabaciones reales etiquetadas con el estado de la reina.</a:t>
            </a:r>
          </a:p>
        </p:txBody>
      </p:sp>
      <p:sp>
        <p:nvSpPr>
          <p:cNvPr id="8" name="Hexagon 7"/>
          <p:cNvSpPr/>
          <p:nvPr/>
        </p:nvSpPr>
        <p:spPr>
          <a:xfrm>
            <a:off x="619301" y="1920240"/>
            <a:ext cx="1504597" cy="1737360"/>
          </a:xfrm>
          <a:prstGeom prst="hexagon">
            <a:avLst/>
          </a:prstGeom>
          <a:solidFill>
            <a:srgbClr val="F5B7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274320" y="2606040"/>
            <a:ext cx="2194560" cy="45720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ctr"/>
            <a:r>
              <a:rPr sz="1800" b="1">
                <a:solidFill>
                  <a:srgbClr val="1F1405"/>
                </a:solidFill>
                <a:latin typeface="Calibri"/>
              </a:rPr>
              <a:t>~7 100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74320" y="3703320"/>
            <a:ext cx="2194560" cy="82296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ctr"/>
            <a:r>
              <a:rPr sz="1200" b="0">
                <a:solidFill>
                  <a:srgbClr val="1F1405"/>
                </a:solidFill>
                <a:latin typeface="Calibri"/>
              </a:rPr>
              <a:t>segmentos</a:t>
            </a:r>
          </a:p>
          <a:p>
            <a:pPr algn="ctr"/>
            <a:r>
              <a:rPr sz="1200" b="0">
                <a:solidFill>
                  <a:srgbClr val="1F1405"/>
                </a:solidFill>
                <a:latin typeface="Calibri"/>
              </a:rPr>
              <a:t>de 60 s</a:t>
            </a:r>
          </a:p>
        </p:txBody>
      </p:sp>
      <p:sp>
        <p:nvSpPr>
          <p:cNvPr id="11" name="Hexagon 10"/>
          <p:cNvSpPr/>
          <p:nvPr/>
        </p:nvSpPr>
        <p:spPr>
          <a:xfrm>
            <a:off x="3225340" y="1920240"/>
            <a:ext cx="1504597" cy="1737360"/>
          </a:xfrm>
          <a:prstGeom prst="hexagon">
            <a:avLst/>
          </a:prstGeom>
          <a:solidFill>
            <a:srgbClr val="C886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2880360" y="2606040"/>
            <a:ext cx="2194560" cy="45720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ctr"/>
            <a:r>
              <a:rPr sz="1800" b="1">
                <a:solidFill>
                  <a:srgbClr val="1F1405"/>
                </a:solidFill>
                <a:latin typeface="Calibri"/>
              </a:rPr>
              <a:t>4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880360" y="3703320"/>
            <a:ext cx="2194560" cy="82296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ctr"/>
            <a:r>
              <a:rPr sz="1200" b="0">
                <a:solidFill>
                  <a:srgbClr val="1F1405"/>
                </a:solidFill>
                <a:latin typeface="Calibri"/>
              </a:rPr>
              <a:t>clases del estado</a:t>
            </a:r>
          </a:p>
          <a:p>
            <a:pPr algn="ctr"/>
            <a:r>
              <a:rPr sz="1200" b="0">
                <a:solidFill>
                  <a:srgbClr val="1F1405"/>
                </a:solidFill>
                <a:latin typeface="Calibri"/>
              </a:rPr>
              <a:t>de la reina</a:t>
            </a:r>
          </a:p>
        </p:txBody>
      </p:sp>
      <p:sp>
        <p:nvSpPr>
          <p:cNvPr id="14" name="Hexagon 13"/>
          <p:cNvSpPr/>
          <p:nvPr/>
        </p:nvSpPr>
        <p:spPr>
          <a:xfrm>
            <a:off x="5831381" y="1920240"/>
            <a:ext cx="1504597" cy="1737360"/>
          </a:xfrm>
          <a:prstGeom prst="hexagon">
            <a:avLst/>
          </a:prstGeom>
          <a:solidFill>
            <a:srgbClr val="F5B7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5486400" y="2606040"/>
            <a:ext cx="2194560" cy="45720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ctr"/>
            <a:r>
              <a:rPr sz="1800" b="1">
                <a:solidFill>
                  <a:srgbClr val="1F1405"/>
                </a:solidFill>
                <a:latin typeface="Calibri"/>
              </a:rPr>
              <a:t>&lt; 1.5 kHz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486400" y="3703320"/>
            <a:ext cx="2194560" cy="82296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ctr"/>
            <a:r>
              <a:rPr sz="1200" b="0">
                <a:solidFill>
                  <a:srgbClr val="1F1405"/>
                </a:solidFill>
                <a:latin typeface="Calibri"/>
              </a:rPr>
              <a:t>donde se concentra</a:t>
            </a:r>
          </a:p>
          <a:p>
            <a:pPr algn="ctr"/>
            <a:r>
              <a:rPr sz="1200" b="0">
                <a:solidFill>
                  <a:srgbClr val="1F1405"/>
                </a:solidFill>
                <a:latin typeface="Calibri"/>
              </a:rPr>
              <a:t>la energía del zumbido</a:t>
            </a:r>
          </a:p>
        </p:txBody>
      </p:sp>
      <p:sp>
        <p:nvSpPr>
          <p:cNvPr id="17" name="Hexagon 16"/>
          <p:cNvSpPr/>
          <p:nvPr/>
        </p:nvSpPr>
        <p:spPr>
          <a:xfrm>
            <a:off x="8437421" y="1920240"/>
            <a:ext cx="1504597" cy="1737360"/>
          </a:xfrm>
          <a:prstGeom prst="hexagon">
            <a:avLst/>
          </a:prstGeom>
          <a:solidFill>
            <a:srgbClr val="C886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TextBox 17"/>
          <p:cNvSpPr txBox="1"/>
          <p:nvPr/>
        </p:nvSpPr>
        <p:spPr>
          <a:xfrm>
            <a:off x="8092440" y="2606040"/>
            <a:ext cx="2194560" cy="45720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ctr"/>
            <a:r>
              <a:rPr sz="1800" b="1">
                <a:solidFill>
                  <a:srgbClr val="1F1405"/>
                </a:solidFill>
                <a:latin typeface="Calibri"/>
              </a:rPr>
              <a:t>GroupKFold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092440" y="3703320"/>
            <a:ext cx="2194560" cy="82296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ctr"/>
            <a:r>
              <a:rPr sz="1200" b="0">
                <a:solidFill>
                  <a:srgbClr val="1F1405"/>
                </a:solidFill>
                <a:latin typeface="Calibri"/>
              </a:rPr>
              <a:t>split sin fuga de</a:t>
            </a:r>
          </a:p>
          <a:p>
            <a:pPr algn="ctr"/>
            <a:r>
              <a:rPr sz="1200" b="0">
                <a:solidFill>
                  <a:srgbClr val="1F1405"/>
                </a:solidFill>
                <a:latin typeface="Calibri"/>
              </a:rPr>
              <a:t>audios entre conjuntos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40080" y="4617720"/>
            <a:ext cx="10972800" cy="32004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l"/>
            <a:r>
              <a:rPr sz="1300" b="1">
                <a:solidFill>
                  <a:srgbClr val="1F1405"/>
                </a:solidFill>
                <a:latin typeface="Calibri"/>
              </a:rPr>
              <a:t>Distribución de clases (desbalanceada — se compensa en el entrenamiento):</a:t>
            </a:r>
          </a:p>
        </p:txBody>
      </p:sp>
      <p:sp>
        <p:nvSpPr>
          <p:cNvPr id="21" name="Rectangle 20"/>
          <p:cNvSpPr/>
          <p:nvPr/>
        </p:nvSpPr>
        <p:spPr>
          <a:xfrm>
            <a:off x="822960" y="4937760"/>
            <a:ext cx="6400800" cy="256032"/>
          </a:xfrm>
          <a:prstGeom prst="rect">
            <a:avLst/>
          </a:prstGeom>
          <a:solidFill>
            <a:srgbClr val="C886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TextBox 21"/>
          <p:cNvSpPr txBox="1"/>
          <p:nvPr/>
        </p:nvSpPr>
        <p:spPr>
          <a:xfrm>
            <a:off x="7360920" y="4919472"/>
            <a:ext cx="4114800" cy="32004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l"/>
            <a:r>
              <a:rPr sz="1200" b="0">
                <a:solidFill>
                  <a:srgbClr val="1F1405"/>
                </a:solidFill>
                <a:latin typeface="Calibri"/>
              </a:rPr>
              <a:t>Reina nueva aceptada — 50 %</a:t>
            </a:r>
          </a:p>
        </p:txBody>
      </p:sp>
      <p:sp>
        <p:nvSpPr>
          <p:cNvPr id="23" name="Rectangle 22"/>
          <p:cNvSpPr/>
          <p:nvPr/>
        </p:nvSpPr>
        <p:spPr>
          <a:xfrm>
            <a:off x="822960" y="5266944"/>
            <a:ext cx="2816352" cy="256032"/>
          </a:xfrm>
          <a:prstGeom prst="rect">
            <a:avLst/>
          </a:prstGeom>
          <a:solidFill>
            <a:srgbClr val="F5B7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TextBox 23"/>
          <p:cNvSpPr txBox="1"/>
          <p:nvPr/>
        </p:nvSpPr>
        <p:spPr>
          <a:xfrm>
            <a:off x="7360920" y="5248656"/>
            <a:ext cx="4114800" cy="32004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l"/>
            <a:r>
              <a:rPr sz="1200" b="0">
                <a:solidFill>
                  <a:srgbClr val="1F1405"/>
                </a:solidFill>
                <a:latin typeface="Calibri"/>
              </a:rPr>
              <a:t>Reina nueva rechazada — 22 %</a:t>
            </a:r>
          </a:p>
        </p:txBody>
      </p:sp>
      <p:sp>
        <p:nvSpPr>
          <p:cNvPr id="25" name="Rectangle 24"/>
          <p:cNvSpPr/>
          <p:nvPr/>
        </p:nvSpPr>
        <p:spPr>
          <a:xfrm>
            <a:off x="822960" y="5596128"/>
            <a:ext cx="1920240" cy="256032"/>
          </a:xfrm>
          <a:prstGeom prst="rect">
            <a:avLst/>
          </a:prstGeom>
          <a:solidFill>
            <a:srgbClr val="F5B7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TextBox 25"/>
          <p:cNvSpPr txBox="1"/>
          <p:nvPr/>
        </p:nvSpPr>
        <p:spPr>
          <a:xfrm>
            <a:off x="7360920" y="5577840"/>
            <a:ext cx="4114800" cy="32004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l"/>
            <a:r>
              <a:rPr sz="1200" b="0">
                <a:solidFill>
                  <a:srgbClr val="1F1405"/>
                </a:solidFill>
                <a:latin typeface="Calibri"/>
              </a:rPr>
              <a:t>Reina original — 15 %</a:t>
            </a:r>
          </a:p>
        </p:txBody>
      </p:sp>
      <p:sp>
        <p:nvSpPr>
          <p:cNvPr id="27" name="Rectangle 26"/>
          <p:cNvSpPr/>
          <p:nvPr/>
        </p:nvSpPr>
        <p:spPr>
          <a:xfrm>
            <a:off x="822960" y="5925312"/>
            <a:ext cx="1664208" cy="256032"/>
          </a:xfrm>
          <a:prstGeom prst="rect">
            <a:avLst/>
          </a:prstGeom>
          <a:solidFill>
            <a:srgbClr val="B336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8" name="TextBox 27"/>
          <p:cNvSpPr txBox="1"/>
          <p:nvPr/>
        </p:nvSpPr>
        <p:spPr>
          <a:xfrm>
            <a:off x="7360920" y="5907024"/>
            <a:ext cx="4114800" cy="32004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l"/>
            <a:r>
              <a:rPr sz="1200" b="0">
                <a:solidFill>
                  <a:srgbClr val="1F1405"/>
                </a:solidFill>
                <a:latin typeface="Calibri"/>
              </a:rPr>
              <a:t>Sin reina — 13 %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57200" y="6492240"/>
            <a:ext cx="10972800" cy="190821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l"/>
            <a:r>
              <a:rPr sz="1000" b="0" dirty="0" err="1">
                <a:solidFill>
                  <a:srgbClr val="C88600"/>
                </a:solidFill>
                <a:latin typeface="Calibri"/>
              </a:rPr>
              <a:t>Clasificador</a:t>
            </a:r>
            <a:r>
              <a:rPr sz="1000" b="0" dirty="0">
                <a:solidFill>
                  <a:srgbClr val="C88600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C88600"/>
                </a:solidFill>
                <a:latin typeface="Calibri"/>
              </a:rPr>
              <a:t>acústico</a:t>
            </a:r>
            <a:r>
              <a:rPr sz="1000" b="0" dirty="0">
                <a:solidFill>
                  <a:srgbClr val="C88600"/>
                </a:solidFill>
                <a:latin typeface="Calibri"/>
              </a:rPr>
              <a:t> del </a:t>
            </a:r>
            <a:r>
              <a:rPr sz="1000" b="0" dirty="0" err="1">
                <a:solidFill>
                  <a:srgbClr val="C88600"/>
                </a:solidFill>
                <a:latin typeface="Calibri"/>
              </a:rPr>
              <a:t>estado</a:t>
            </a:r>
            <a:r>
              <a:rPr sz="1000" b="0" dirty="0">
                <a:solidFill>
                  <a:srgbClr val="C88600"/>
                </a:solidFill>
                <a:latin typeface="Calibri"/>
              </a:rPr>
              <a:t> de la </a:t>
            </a:r>
            <a:r>
              <a:rPr sz="1000" b="0" dirty="0" err="1">
                <a:solidFill>
                  <a:srgbClr val="C88600"/>
                </a:solidFill>
                <a:latin typeface="Calibri"/>
              </a:rPr>
              <a:t>colmena</a:t>
            </a:r>
            <a:r>
              <a:rPr sz="1000" b="0" dirty="0">
                <a:solidFill>
                  <a:srgbClr val="C88600"/>
                </a:solidFill>
                <a:latin typeface="Calibri"/>
              </a:rPr>
              <a:t> · 2026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DF6E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Hexagon 2"/>
          <p:cNvSpPr/>
          <p:nvPr/>
        </p:nvSpPr>
        <p:spPr>
          <a:xfrm>
            <a:off x="11405486" y="91440"/>
            <a:ext cx="475136" cy="548640"/>
          </a:xfrm>
          <a:prstGeom prst="hexagon">
            <a:avLst/>
          </a:prstGeom>
          <a:solidFill>
            <a:srgbClr val="FFE5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Hexagon 3"/>
          <p:cNvSpPr/>
          <p:nvPr/>
        </p:nvSpPr>
        <p:spPr>
          <a:xfrm>
            <a:off x="10930349" y="91440"/>
            <a:ext cx="475136" cy="548640"/>
          </a:xfrm>
          <a:prstGeom prst="hexagon">
            <a:avLst/>
          </a:prstGeom>
          <a:solidFill>
            <a:srgbClr val="FFE5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Hexagon 4"/>
          <p:cNvSpPr/>
          <p:nvPr/>
        </p:nvSpPr>
        <p:spPr>
          <a:xfrm>
            <a:off x="10455213" y="91440"/>
            <a:ext cx="475136" cy="548640"/>
          </a:xfrm>
          <a:prstGeom prst="hexagon">
            <a:avLst/>
          </a:prstGeom>
          <a:solidFill>
            <a:srgbClr val="FFE5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Hexagon 5"/>
          <p:cNvSpPr/>
          <p:nvPr/>
        </p:nvSpPr>
        <p:spPr>
          <a:xfrm>
            <a:off x="11167917" y="502920"/>
            <a:ext cx="475136" cy="548640"/>
          </a:xfrm>
          <a:prstGeom prst="hexagon">
            <a:avLst/>
          </a:prstGeom>
          <a:solidFill>
            <a:srgbClr val="FFE5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Hexagon 6"/>
          <p:cNvSpPr/>
          <p:nvPr/>
        </p:nvSpPr>
        <p:spPr>
          <a:xfrm>
            <a:off x="10692781" y="502920"/>
            <a:ext cx="475136" cy="548640"/>
          </a:xfrm>
          <a:prstGeom prst="hexagon">
            <a:avLst/>
          </a:prstGeom>
          <a:solidFill>
            <a:srgbClr val="FFE5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Hexagon 7"/>
          <p:cNvSpPr/>
          <p:nvPr/>
        </p:nvSpPr>
        <p:spPr>
          <a:xfrm>
            <a:off x="10217645" y="502920"/>
            <a:ext cx="475136" cy="548640"/>
          </a:xfrm>
          <a:prstGeom prst="hexagon">
            <a:avLst/>
          </a:prstGeom>
          <a:solidFill>
            <a:srgbClr val="FFE5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Hexagon 8"/>
          <p:cNvSpPr/>
          <p:nvPr/>
        </p:nvSpPr>
        <p:spPr>
          <a:xfrm>
            <a:off x="11405486" y="914400"/>
            <a:ext cx="475136" cy="548640"/>
          </a:xfrm>
          <a:prstGeom prst="hexagon">
            <a:avLst/>
          </a:prstGeom>
          <a:solidFill>
            <a:srgbClr val="FFE5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Hexagon 9"/>
          <p:cNvSpPr/>
          <p:nvPr/>
        </p:nvSpPr>
        <p:spPr>
          <a:xfrm>
            <a:off x="10930349" y="914400"/>
            <a:ext cx="475136" cy="548640"/>
          </a:xfrm>
          <a:prstGeom prst="hexagon">
            <a:avLst/>
          </a:prstGeom>
          <a:solidFill>
            <a:srgbClr val="FFE5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Hexagon 10"/>
          <p:cNvSpPr/>
          <p:nvPr/>
        </p:nvSpPr>
        <p:spPr>
          <a:xfrm>
            <a:off x="10455213" y="914400"/>
            <a:ext cx="475136" cy="548640"/>
          </a:xfrm>
          <a:prstGeom prst="hexagon">
            <a:avLst/>
          </a:prstGeom>
          <a:solidFill>
            <a:srgbClr val="FFE5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Hexagon 11"/>
          <p:cNvSpPr/>
          <p:nvPr/>
        </p:nvSpPr>
        <p:spPr>
          <a:xfrm>
            <a:off x="11167917" y="1325880"/>
            <a:ext cx="475136" cy="548640"/>
          </a:xfrm>
          <a:prstGeom prst="hexagon">
            <a:avLst/>
          </a:prstGeom>
          <a:solidFill>
            <a:srgbClr val="FFE5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Hexagon 12"/>
          <p:cNvSpPr/>
          <p:nvPr/>
        </p:nvSpPr>
        <p:spPr>
          <a:xfrm>
            <a:off x="10692781" y="1325880"/>
            <a:ext cx="475136" cy="548640"/>
          </a:xfrm>
          <a:prstGeom prst="hexagon">
            <a:avLst/>
          </a:prstGeom>
          <a:solidFill>
            <a:srgbClr val="FFE5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Hexagon 13"/>
          <p:cNvSpPr/>
          <p:nvPr/>
        </p:nvSpPr>
        <p:spPr>
          <a:xfrm>
            <a:off x="10217645" y="1325880"/>
            <a:ext cx="475136" cy="548640"/>
          </a:xfrm>
          <a:prstGeom prst="hexagon">
            <a:avLst/>
          </a:prstGeom>
          <a:solidFill>
            <a:srgbClr val="FFE5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Hexagon 14"/>
          <p:cNvSpPr/>
          <p:nvPr/>
        </p:nvSpPr>
        <p:spPr>
          <a:xfrm>
            <a:off x="11405486" y="1737360"/>
            <a:ext cx="475136" cy="548640"/>
          </a:xfrm>
          <a:prstGeom prst="hexagon">
            <a:avLst/>
          </a:prstGeom>
          <a:solidFill>
            <a:srgbClr val="FFE5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Hexagon 15"/>
          <p:cNvSpPr/>
          <p:nvPr/>
        </p:nvSpPr>
        <p:spPr>
          <a:xfrm>
            <a:off x="10930349" y="1737360"/>
            <a:ext cx="475136" cy="548640"/>
          </a:xfrm>
          <a:prstGeom prst="hexagon">
            <a:avLst/>
          </a:prstGeom>
          <a:solidFill>
            <a:srgbClr val="FFE5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Hexagon 16"/>
          <p:cNvSpPr/>
          <p:nvPr/>
        </p:nvSpPr>
        <p:spPr>
          <a:xfrm>
            <a:off x="10455213" y="1737360"/>
            <a:ext cx="475136" cy="548640"/>
          </a:xfrm>
          <a:prstGeom prst="hexagon">
            <a:avLst/>
          </a:prstGeom>
          <a:solidFill>
            <a:srgbClr val="FFE5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ectangle 17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1F140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0" y="1005840"/>
            <a:ext cx="12191695" cy="109728"/>
          </a:xfrm>
          <a:prstGeom prst="rect">
            <a:avLst/>
          </a:prstGeom>
          <a:solidFill>
            <a:srgbClr val="F5B7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457200" y="164592"/>
            <a:ext cx="10515600" cy="64008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l"/>
            <a:r>
              <a:rPr sz="3000" b="1">
                <a:solidFill>
                  <a:srgbClr val="F5B71B"/>
                </a:solidFill>
                <a:latin typeface="Calibri"/>
              </a:rPr>
              <a:t>Cómo funciona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57200" y="640080"/>
            <a:ext cx="10515600" cy="36576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l"/>
            <a:r>
              <a:rPr sz="1400" b="0">
                <a:solidFill>
                  <a:srgbClr val="FDF6E3"/>
                </a:solidFill>
                <a:latin typeface="Calibri"/>
              </a:rPr>
              <a:t>De la grabación al diagnóstico, en segundos</a:t>
            </a:r>
          </a:p>
        </p:txBody>
      </p:sp>
      <p:sp>
        <p:nvSpPr>
          <p:cNvPr id="22" name="Hexagon 21"/>
          <p:cNvSpPr/>
          <p:nvPr/>
        </p:nvSpPr>
        <p:spPr>
          <a:xfrm>
            <a:off x="673244" y="1353312"/>
            <a:ext cx="665190" cy="768096"/>
          </a:xfrm>
          <a:prstGeom prst="hexagon">
            <a:avLst/>
          </a:prstGeom>
          <a:solidFill>
            <a:srgbClr val="F5B7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TextBox 22"/>
          <p:cNvSpPr txBox="1"/>
          <p:nvPr/>
        </p:nvSpPr>
        <p:spPr>
          <a:xfrm>
            <a:off x="594360" y="1536192"/>
            <a:ext cx="822960" cy="41148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ctr"/>
            <a:r>
              <a:rPr sz="2000" b="1">
                <a:solidFill>
                  <a:srgbClr val="1F1405"/>
                </a:solidFill>
                <a:latin typeface="Calibri"/>
              </a:rPr>
              <a:t>1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645920" y="1417320"/>
            <a:ext cx="9144000" cy="36576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l"/>
            <a:r>
              <a:rPr sz="1800" b="1">
                <a:solidFill>
                  <a:srgbClr val="1F1405"/>
                </a:solidFill>
                <a:latin typeface="Calibri"/>
              </a:rPr>
              <a:t>Captura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645920" y="1783080"/>
            <a:ext cx="9144000" cy="45720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l"/>
            <a:r>
              <a:rPr sz="1300" b="0">
                <a:solidFill>
                  <a:srgbClr val="1F1405"/>
                </a:solidFill>
                <a:latin typeface="Calibri"/>
              </a:rPr>
              <a:t>Sube un archivo o graba en directo desde el navegador (móvil o escritorio).</a:t>
            </a:r>
          </a:p>
        </p:txBody>
      </p:sp>
      <p:sp>
        <p:nvSpPr>
          <p:cNvPr id="26" name="Hexagon 25"/>
          <p:cNvSpPr/>
          <p:nvPr/>
        </p:nvSpPr>
        <p:spPr>
          <a:xfrm>
            <a:off x="673244" y="2313432"/>
            <a:ext cx="665190" cy="768096"/>
          </a:xfrm>
          <a:prstGeom prst="hexagon">
            <a:avLst/>
          </a:prstGeom>
          <a:solidFill>
            <a:srgbClr val="C886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TextBox 26"/>
          <p:cNvSpPr txBox="1"/>
          <p:nvPr/>
        </p:nvSpPr>
        <p:spPr>
          <a:xfrm>
            <a:off x="594360" y="2496312"/>
            <a:ext cx="822960" cy="41148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ctr"/>
            <a:r>
              <a:rPr sz="2000" b="1">
                <a:solidFill>
                  <a:srgbClr val="1F1405"/>
                </a:solidFill>
                <a:latin typeface="Calibri"/>
              </a:rPr>
              <a:t>2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645920" y="2377440"/>
            <a:ext cx="9144000" cy="36576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l"/>
            <a:r>
              <a:rPr sz="1800" b="1">
                <a:solidFill>
                  <a:srgbClr val="1F1405"/>
                </a:solidFill>
                <a:latin typeface="Calibri"/>
              </a:rPr>
              <a:t>Preproceso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645920" y="2743200"/>
            <a:ext cx="9144000" cy="45720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l"/>
            <a:r>
              <a:rPr sz="1300" b="0">
                <a:solidFill>
                  <a:srgbClr val="1F1405"/>
                </a:solidFill>
                <a:latin typeface="Calibri"/>
              </a:rPr>
              <a:t>El servidor decodifica el audio y calcula su mel-espectrograma.</a:t>
            </a:r>
          </a:p>
        </p:txBody>
      </p:sp>
      <p:sp>
        <p:nvSpPr>
          <p:cNvPr id="30" name="Hexagon 29"/>
          <p:cNvSpPr/>
          <p:nvPr/>
        </p:nvSpPr>
        <p:spPr>
          <a:xfrm>
            <a:off x="673244" y="3273552"/>
            <a:ext cx="665190" cy="768096"/>
          </a:xfrm>
          <a:prstGeom prst="hexagon">
            <a:avLst/>
          </a:prstGeom>
          <a:solidFill>
            <a:srgbClr val="F5B7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TextBox 30"/>
          <p:cNvSpPr txBox="1"/>
          <p:nvPr/>
        </p:nvSpPr>
        <p:spPr>
          <a:xfrm>
            <a:off x="594360" y="3456432"/>
            <a:ext cx="822960" cy="41148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ctr"/>
            <a:r>
              <a:rPr sz="2000" b="1">
                <a:solidFill>
                  <a:srgbClr val="1F1405"/>
                </a:solidFill>
                <a:latin typeface="Calibri"/>
              </a:rPr>
              <a:t>3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645920" y="3337560"/>
            <a:ext cx="9144000" cy="36576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l"/>
            <a:r>
              <a:rPr sz="1800" b="1">
                <a:solidFill>
                  <a:srgbClr val="1F1405"/>
                </a:solidFill>
                <a:latin typeface="Calibri"/>
              </a:rPr>
              <a:t>Predicción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645920" y="3703320"/>
            <a:ext cx="9144000" cy="45720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l"/>
            <a:r>
              <a:rPr sz="1300" b="0">
                <a:solidFill>
                  <a:srgbClr val="1F1405"/>
                </a:solidFill>
                <a:latin typeface="Calibri"/>
              </a:rPr>
              <a:t>Una red CRNN devuelve la probabilidad de cada uno de los 4 estados.</a:t>
            </a:r>
          </a:p>
        </p:txBody>
      </p:sp>
      <p:sp>
        <p:nvSpPr>
          <p:cNvPr id="34" name="Hexagon 33"/>
          <p:cNvSpPr/>
          <p:nvPr/>
        </p:nvSpPr>
        <p:spPr>
          <a:xfrm>
            <a:off x="673244" y="4233672"/>
            <a:ext cx="665190" cy="768096"/>
          </a:xfrm>
          <a:prstGeom prst="hexagon">
            <a:avLst/>
          </a:prstGeom>
          <a:solidFill>
            <a:srgbClr val="C886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5" name="TextBox 34"/>
          <p:cNvSpPr txBox="1"/>
          <p:nvPr/>
        </p:nvSpPr>
        <p:spPr>
          <a:xfrm>
            <a:off x="594360" y="4416552"/>
            <a:ext cx="822960" cy="41148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ctr"/>
            <a:r>
              <a:rPr sz="2000" b="1">
                <a:solidFill>
                  <a:srgbClr val="1F1405"/>
                </a:solidFill>
                <a:latin typeface="Calibri"/>
              </a:rPr>
              <a:t>4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1645920" y="4297680"/>
            <a:ext cx="9144000" cy="36576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l"/>
            <a:r>
              <a:rPr sz="1800" b="1">
                <a:solidFill>
                  <a:srgbClr val="1F1405"/>
                </a:solidFill>
                <a:latin typeface="Calibri"/>
              </a:rPr>
              <a:t>Filtro de dominio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645920" y="4663440"/>
            <a:ext cx="9144000" cy="45720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l"/>
            <a:r>
              <a:rPr sz="1300" b="0">
                <a:solidFill>
                  <a:srgbClr val="1F1405"/>
                </a:solidFill>
                <a:latin typeface="Calibri"/>
              </a:rPr>
              <a:t>Si el audio no parece una colmena (silencio, voz, música), se rechaza con motivo.</a:t>
            </a:r>
          </a:p>
        </p:txBody>
      </p:sp>
      <p:sp>
        <p:nvSpPr>
          <p:cNvPr id="38" name="Hexagon 37"/>
          <p:cNvSpPr/>
          <p:nvPr/>
        </p:nvSpPr>
        <p:spPr>
          <a:xfrm>
            <a:off x="673244" y="5193792"/>
            <a:ext cx="665190" cy="768096"/>
          </a:xfrm>
          <a:prstGeom prst="hexagon">
            <a:avLst/>
          </a:prstGeom>
          <a:solidFill>
            <a:srgbClr val="F5B7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9" name="TextBox 38"/>
          <p:cNvSpPr txBox="1"/>
          <p:nvPr/>
        </p:nvSpPr>
        <p:spPr>
          <a:xfrm>
            <a:off x="594360" y="5376672"/>
            <a:ext cx="822960" cy="41148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ctr"/>
            <a:r>
              <a:rPr sz="2000" b="1">
                <a:solidFill>
                  <a:srgbClr val="1F1405"/>
                </a:solidFill>
                <a:latin typeface="Calibri"/>
              </a:rPr>
              <a:t>5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1645920" y="5257800"/>
            <a:ext cx="9144000" cy="36576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l"/>
            <a:r>
              <a:rPr sz="1800" b="1">
                <a:solidFill>
                  <a:srgbClr val="1F1405"/>
                </a:solidFill>
                <a:latin typeface="Calibri"/>
              </a:rPr>
              <a:t>Resultado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1645920" y="5623560"/>
            <a:ext cx="9144000" cy="45720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l"/>
            <a:r>
              <a:rPr sz="1300" b="0">
                <a:solidFill>
                  <a:srgbClr val="1F1405"/>
                </a:solidFill>
                <a:latin typeface="Calibri"/>
              </a:rPr>
              <a:t>Clase predicha, anillo de confianza y las 4 probabilidades. Histórico local en el navegador.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457200" y="6492240"/>
            <a:ext cx="10972800" cy="190821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l"/>
            <a:r>
              <a:rPr sz="1000" b="0" dirty="0" err="1">
                <a:solidFill>
                  <a:srgbClr val="C88600"/>
                </a:solidFill>
                <a:latin typeface="Calibri"/>
              </a:rPr>
              <a:t>Clasificador</a:t>
            </a:r>
            <a:r>
              <a:rPr sz="1000" b="0" dirty="0">
                <a:solidFill>
                  <a:srgbClr val="C88600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C88600"/>
                </a:solidFill>
                <a:latin typeface="Calibri"/>
              </a:rPr>
              <a:t>acústico</a:t>
            </a:r>
            <a:r>
              <a:rPr sz="1000" b="0" dirty="0">
                <a:solidFill>
                  <a:srgbClr val="C88600"/>
                </a:solidFill>
                <a:latin typeface="Calibri"/>
              </a:rPr>
              <a:t> del </a:t>
            </a:r>
            <a:r>
              <a:rPr sz="1000" b="0" dirty="0" err="1">
                <a:solidFill>
                  <a:srgbClr val="C88600"/>
                </a:solidFill>
                <a:latin typeface="Calibri"/>
              </a:rPr>
              <a:t>estado</a:t>
            </a:r>
            <a:r>
              <a:rPr sz="1000" b="0" dirty="0">
                <a:solidFill>
                  <a:srgbClr val="C88600"/>
                </a:solidFill>
                <a:latin typeface="Calibri"/>
              </a:rPr>
              <a:t> de la </a:t>
            </a:r>
            <a:r>
              <a:rPr sz="1000" b="0" dirty="0" err="1">
                <a:solidFill>
                  <a:srgbClr val="C88600"/>
                </a:solidFill>
                <a:latin typeface="Calibri"/>
              </a:rPr>
              <a:t>colmena</a:t>
            </a:r>
            <a:r>
              <a:rPr sz="1000" b="0" dirty="0">
                <a:solidFill>
                  <a:srgbClr val="C88600"/>
                </a:solidFill>
                <a:latin typeface="Calibri"/>
              </a:rPr>
              <a:t> · 2026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DF6E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1F140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0" y="1005840"/>
            <a:ext cx="12191695" cy="109728"/>
          </a:xfrm>
          <a:prstGeom prst="rect">
            <a:avLst/>
          </a:prstGeom>
          <a:solidFill>
            <a:srgbClr val="F5B7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457200" y="164592"/>
            <a:ext cx="10515600" cy="64008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l"/>
            <a:r>
              <a:rPr sz="3000" b="1">
                <a:solidFill>
                  <a:srgbClr val="F5B71B"/>
                </a:solidFill>
                <a:latin typeface="Calibri"/>
              </a:rPr>
              <a:t>Resultados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640080"/>
            <a:ext cx="10515600" cy="36576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l"/>
            <a:r>
              <a:rPr sz="1400" b="0">
                <a:solidFill>
                  <a:srgbClr val="FDF6E3"/>
                </a:solidFill>
                <a:latin typeface="Calibri"/>
              </a:rPr>
              <a:t>El modelo acierta y no inventa</a:t>
            </a:r>
          </a:p>
        </p:txBody>
      </p:sp>
      <p:sp>
        <p:nvSpPr>
          <p:cNvPr id="7" name="Hexagon 6"/>
          <p:cNvSpPr/>
          <p:nvPr/>
        </p:nvSpPr>
        <p:spPr>
          <a:xfrm>
            <a:off x="903028" y="1828800"/>
            <a:ext cx="2217302" cy="2560320"/>
          </a:xfrm>
          <a:prstGeom prst="hexagon">
            <a:avLst/>
          </a:prstGeom>
          <a:solidFill>
            <a:srgbClr val="F5B7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1097280" y="2606040"/>
            <a:ext cx="1828800" cy="91440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ctr"/>
            <a:r>
              <a:rPr sz="4200" b="1">
                <a:solidFill>
                  <a:srgbClr val="1F1405"/>
                </a:solidFill>
                <a:latin typeface="Calibri"/>
              </a:rPr>
              <a:t>0.931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97280" y="4480560"/>
            <a:ext cx="1828800" cy="36576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ctr"/>
            <a:r>
              <a:rPr sz="1600" b="1">
                <a:solidFill>
                  <a:srgbClr val="C88600"/>
                </a:solidFill>
                <a:latin typeface="Calibri"/>
              </a:rPr>
              <a:t>Accuracy</a:t>
            </a:r>
          </a:p>
        </p:txBody>
      </p:sp>
      <p:sp>
        <p:nvSpPr>
          <p:cNvPr id="10" name="Hexagon 9"/>
          <p:cNvSpPr/>
          <p:nvPr/>
        </p:nvSpPr>
        <p:spPr>
          <a:xfrm>
            <a:off x="4011988" y="1828800"/>
            <a:ext cx="2217302" cy="2560320"/>
          </a:xfrm>
          <a:prstGeom prst="hexagon">
            <a:avLst/>
          </a:prstGeom>
          <a:solidFill>
            <a:srgbClr val="C886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4206240" y="2606040"/>
            <a:ext cx="1828800" cy="91440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ctr"/>
            <a:r>
              <a:rPr sz="4200" b="1">
                <a:solidFill>
                  <a:srgbClr val="1F1405"/>
                </a:solidFill>
                <a:latin typeface="Calibri"/>
              </a:rPr>
              <a:t>0.913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206240" y="4480560"/>
            <a:ext cx="1828800" cy="36576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ctr"/>
            <a:r>
              <a:rPr sz="1600" b="1">
                <a:solidFill>
                  <a:srgbClr val="C88600"/>
                </a:solidFill>
                <a:latin typeface="Calibri"/>
              </a:rPr>
              <a:t>F1 macro</a:t>
            </a:r>
          </a:p>
        </p:txBody>
      </p:sp>
      <p:sp>
        <p:nvSpPr>
          <p:cNvPr id="13" name="Hexagon 12"/>
          <p:cNvSpPr/>
          <p:nvPr/>
        </p:nvSpPr>
        <p:spPr>
          <a:xfrm>
            <a:off x="7120948" y="1828800"/>
            <a:ext cx="2217302" cy="2560320"/>
          </a:xfrm>
          <a:prstGeom prst="hexagon">
            <a:avLst/>
          </a:prstGeom>
          <a:solidFill>
            <a:srgbClr val="F5B7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7315200" y="2606040"/>
            <a:ext cx="1828800" cy="91440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ctr"/>
            <a:r>
              <a:rPr sz="4200" b="1">
                <a:solidFill>
                  <a:srgbClr val="1F1405"/>
                </a:solidFill>
                <a:latin typeface="Calibri"/>
              </a:rPr>
              <a:t>0.931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315200" y="4480560"/>
            <a:ext cx="1828800" cy="36576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ctr"/>
            <a:r>
              <a:rPr sz="1600" b="1">
                <a:solidFill>
                  <a:srgbClr val="C88600"/>
                </a:solidFill>
                <a:latin typeface="Calibri"/>
              </a:rPr>
              <a:t>F1 weighted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0080" y="1371600"/>
            <a:ext cx="10972800" cy="45720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l"/>
            <a:r>
              <a:rPr sz="1500" b="0">
                <a:solidFill>
                  <a:srgbClr val="1F1405"/>
                </a:solidFill>
                <a:latin typeface="Calibri"/>
              </a:rPr>
              <a:t>Evaluado sobre 1 420 segmentos del conjunto de validación, sin fuga de audios.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0080" y="5440680"/>
            <a:ext cx="10972800" cy="109728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l"/>
            <a:r>
              <a:rPr sz="1400" b="0">
                <a:solidFill>
                  <a:srgbClr val="1F1405"/>
                </a:solidFill>
                <a:latin typeface="Calibri"/>
              </a:rPr>
              <a:t>•  Las clases minoritarias mantienen F1 ≈ 0.88–0.90 gracias a la ponderación de clases.</a:t>
            </a:r>
          </a:p>
          <a:p>
            <a:pPr algn="l"/>
            <a:r>
              <a:rPr sz="1400" b="0">
                <a:solidFill>
                  <a:srgbClr val="1F1405"/>
                </a:solidFill>
                <a:latin typeface="Calibri"/>
              </a:rPr>
              <a:t>•  La app rechaza ruido, voz, música y tonos sintéticos antes de dar un diagnóstico (validado con 5 audios de control).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7200" y="6492240"/>
            <a:ext cx="10972800" cy="190821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l"/>
            <a:r>
              <a:rPr sz="1000" b="0" dirty="0" err="1">
                <a:solidFill>
                  <a:srgbClr val="C88600"/>
                </a:solidFill>
                <a:latin typeface="Calibri"/>
              </a:rPr>
              <a:t>Clasificador</a:t>
            </a:r>
            <a:r>
              <a:rPr sz="1000" b="0" dirty="0">
                <a:solidFill>
                  <a:srgbClr val="C88600"/>
                </a:solidFill>
                <a:latin typeface="Calibri"/>
              </a:rPr>
              <a:t> </a:t>
            </a:r>
            <a:r>
              <a:rPr sz="1000" b="0" dirty="0" err="1">
                <a:solidFill>
                  <a:srgbClr val="C88600"/>
                </a:solidFill>
                <a:latin typeface="Calibri"/>
              </a:rPr>
              <a:t>acústico</a:t>
            </a:r>
            <a:r>
              <a:rPr sz="1000" b="0" dirty="0">
                <a:solidFill>
                  <a:srgbClr val="C88600"/>
                </a:solidFill>
                <a:latin typeface="Calibri"/>
              </a:rPr>
              <a:t> del </a:t>
            </a:r>
            <a:r>
              <a:rPr sz="1000" b="0" dirty="0" err="1">
                <a:solidFill>
                  <a:srgbClr val="C88600"/>
                </a:solidFill>
                <a:latin typeface="Calibri"/>
              </a:rPr>
              <a:t>estado</a:t>
            </a:r>
            <a:r>
              <a:rPr sz="1000" b="0" dirty="0">
                <a:solidFill>
                  <a:srgbClr val="C88600"/>
                </a:solidFill>
                <a:latin typeface="Calibri"/>
              </a:rPr>
              <a:t> de la </a:t>
            </a:r>
            <a:r>
              <a:rPr sz="1000" b="0" dirty="0" err="1">
                <a:solidFill>
                  <a:srgbClr val="C88600"/>
                </a:solidFill>
                <a:latin typeface="Calibri"/>
              </a:rPr>
              <a:t>colmena</a:t>
            </a:r>
            <a:r>
              <a:rPr sz="1000" b="0" dirty="0">
                <a:solidFill>
                  <a:srgbClr val="C88600"/>
                </a:solidFill>
                <a:latin typeface="Calibri"/>
              </a:rPr>
              <a:t> · 2026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F140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Hexagon 2"/>
          <p:cNvSpPr/>
          <p:nvPr/>
        </p:nvSpPr>
        <p:spPr>
          <a:xfrm>
            <a:off x="4189359" y="1097280"/>
            <a:ext cx="3801089" cy="4389120"/>
          </a:xfrm>
          <a:prstGeom prst="hexagon">
            <a:avLst/>
          </a:prstGeom>
          <a:solidFill>
            <a:srgbClr val="F5B7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Hexagon 3"/>
          <p:cNvSpPr/>
          <p:nvPr/>
        </p:nvSpPr>
        <p:spPr>
          <a:xfrm>
            <a:off x="4426927" y="1371600"/>
            <a:ext cx="3325953" cy="3840480"/>
          </a:xfrm>
          <a:prstGeom prst="hexagon">
            <a:avLst/>
          </a:prstGeom>
          <a:solidFill>
            <a:srgbClr val="C886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Hexagon 4"/>
          <p:cNvSpPr/>
          <p:nvPr/>
        </p:nvSpPr>
        <p:spPr>
          <a:xfrm>
            <a:off x="4664495" y="1645920"/>
            <a:ext cx="2850817" cy="3291840"/>
          </a:xfrm>
          <a:prstGeom prst="hexagon">
            <a:avLst/>
          </a:prstGeom>
          <a:solidFill>
            <a:srgbClr val="F5B7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Hexagon 10"/>
          <p:cNvSpPr/>
          <p:nvPr/>
        </p:nvSpPr>
        <p:spPr>
          <a:xfrm>
            <a:off x="1810863" y="1463040"/>
            <a:ext cx="950272" cy="1097280"/>
          </a:xfrm>
          <a:prstGeom prst="hexagon">
            <a:avLst/>
          </a:prstGeom>
          <a:solidFill>
            <a:srgbClr val="C886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Hexagon 11"/>
          <p:cNvSpPr/>
          <p:nvPr/>
        </p:nvSpPr>
        <p:spPr>
          <a:xfrm>
            <a:off x="9400383" y="1463040"/>
            <a:ext cx="950272" cy="1097280"/>
          </a:xfrm>
          <a:prstGeom prst="hexagon">
            <a:avLst/>
          </a:prstGeom>
          <a:solidFill>
            <a:srgbClr val="C886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Hexagon 12"/>
          <p:cNvSpPr/>
          <p:nvPr/>
        </p:nvSpPr>
        <p:spPr>
          <a:xfrm>
            <a:off x="1810863" y="4023360"/>
            <a:ext cx="950272" cy="1097280"/>
          </a:xfrm>
          <a:prstGeom prst="hexagon">
            <a:avLst/>
          </a:prstGeom>
          <a:solidFill>
            <a:srgbClr val="C886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Hexagon 13"/>
          <p:cNvSpPr/>
          <p:nvPr/>
        </p:nvSpPr>
        <p:spPr>
          <a:xfrm>
            <a:off x="9400383" y="4023360"/>
            <a:ext cx="950272" cy="1097280"/>
          </a:xfrm>
          <a:prstGeom prst="hexagon">
            <a:avLst/>
          </a:prstGeom>
          <a:solidFill>
            <a:srgbClr val="C886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640080" y="457200"/>
            <a:ext cx="10972800" cy="73152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ctr"/>
            <a:r>
              <a:rPr sz="4400" b="1">
                <a:solidFill>
                  <a:srgbClr val="F5B71B"/>
                </a:solidFill>
                <a:latin typeface="Calibri"/>
              </a:rPr>
              <a:t>Demo en vivo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DF6E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Hexagon 2"/>
          <p:cNvSpPr/>
          <p:nvPr/>
        </p:nvSpPr>
        <p:spPr>
          <a:xfrm>
            <a:off x="11365892" y="45720"/>
            <a:ext cx="554325" cy="640080"/>
          </a:xfrm>
          <a:prstGeom prst="hexagon">
            <a:avLst/>
          </a:prstGeom>
          <a:solidFill>
            <a:srgbClr val="FFE5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Hexagon 3"/>
          <p:cNvSpPr/>
          <p:nvPr/>
        </p:nvSpPr>
        <p:spPr>
          <a:xfrm>
            <a:off x="10811566" y="45720"/>
            <a:ext cx="554325" cy="640080"/>
          </a:xfrm>
          <a:prstGeom prst="hexagon">
            <a:avLst/>
          </a:prstGeom>
          <a:solidFill>
            <a:srgbClr val="FFE5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Hexagon 4"/>
          <p:cNvSpPr/>
          <p:nvPr/>
        </p:nvSpPr>
        <p:spPr>
          <a:xfrm>
            <a:off x="10257240" y="45720"/>
            <a:ext cx="554325" cy="640080"/>
          </a:xfrm>
          <a:prstGeom prst="hexagon">
            <a:avLst/>
          </a:prstGeom>
          <a:solidFill>
            <a:srgbClr val="FFE5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Hexagon 5"/>
          <p:cNvSpPr/>
          <p:nvPr/>
        </p:nvSpPr>
        <p:spPr>
          <a:xfrm>
            <a:off x="9702915" y="45720"/>
            <a:ext cx="554325" cy="640080"/>
          </a:xfrm>
          <a:prstGeom prst="hexagon">
            <a:avLst/>
          </a:prstGeom>
          <a:solidFill>
            <a:srgbClr val="FFE5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Hexagon 6"/>
          <p:cNvSpPr/>
          <p:nvPr/>
        </p:nvSpPr>
        <p:spPr>
          <a:xfrm>
            <a:off x="9148589" y="45720"/>
            <a:ext cx="554325" cy="640080"/>
          </a:xfrm>
          <a:prstGeom prst="hexagon">
            <a:avLst/>
          </a:prstGeom>
          <a:solidFill>
            <a:srgbClr val="FFE5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Hexagon 7"/>
          <p:cNvSpPr/>
          <p:nvPr/>
        </p:nvSpPr>
        <p:spPr>
          <a:xfrm>
            <a:off x="11088729" y="525780"/>
            <a:ext cx="554325" cy="640080"/>
          </a:xfrm>
          <a:prstGeom prst="hexagon">
            <a:avLst/>
          </a:prstGeom>
          <a:solidFill>
            <a:srgbClr val="FFE5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Hexagon 8"/>
          <p:cNvSpPr/>
          <p:nvPr/>
        </p:nvSpPr>
        <p:spPr>
          <a:xfrm>
            <a:off x="10534403" y="525780"/>
            <a:ext cx="554325" cy="640080"/>
          </a:xfrm>
          <a:prstGeom prst="hexagon">
            <a:avLst/>
          </a:prstGeom>
          <a:solidFill>
            <a:srgbClr val="FFE5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Hexagon 9"/>
          <p:cNvSpPr/>
          <p:nvPr/>
        </p:nvSpPr>
        <p:spPr>
          <a:xfrm>
            <a:off x="9980078" y="525780"/>
            <a:ext cx="554325" cy="640080"/>
          </a:xfrm>
          <a:prstGeom prst="hexagon">
            <a:avLst/>
          </a:prstGeom>
          <a:solidFill>
            <a:srgbClr val="FFE5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Hexagon 10"/>
          <p:cNvSpPr/>
          <p:nvPr/>
        </p:nvSpPr>
        <p:spPr>
          <a:xfrm>
            <a:off x="9425752" y="525780"/>
            <a:ext cx="554325" cy="640080"/>
          </a:xfrm>
          <a:prstGeom prst="hexagon">
            <a:avLst/>
          </a:prstGeom>
          <a:solidFill>
            <a:srgbClr val="FFE5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Hexagon 11"/>
          <p:cNvSpPr/>
          <p:nvPr/>
        </p:nvSpPr>
        <p:spPr>
          <a:xfrm>
            <a:off x="8871427" y="525780"/>
            <a:ext cx="554325" cy="640080"/>
          </a:xfrm>
          <a:prstGeom prst="hexagon">
            <a:avLst/>
          </a:prstGeom>
          <a:solidFill>
            <a:srgbClr val="FFE5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Hexagon 12"/>
          <p:cNvSpPr/>
          <p:nvPr/>
        </p:nvSpPr>
        <p:spPr>
          <a:xfrm>
            <a:off x="11365892" y="1005840"/>
            <a:ext cx="554325" cy="640080"/>
          </a:xfrm>
          <a:prstGeom prst="hexagon">
            <a:avLst/>
          </a:prstGeom>
          <a:solidFill>
            <a:srgbClr val="FFE5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Hexagon 13"/>
          <p:cNvSpPr/>
          <p:nvPr/>
        </p:nvSpPr>
        <p:spPr>
          <a:xfrm>
            <a:off x="10811566" y="1005840"/>
            <a:ext cx="554325" cy="640080"/>
          </a:xfrm>
          <a:prstGeom prst="hexagon">
            <a:avLst/>
          </a:prstGeom>
          <a:solidFill>
            <a:srgbClr val="FFE5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Hexagon 14"/>
          <p:cNvSpPr/>
          <p:nvPr/>
        </p:nvSpPr>
        <p:spPr>
          <a:xfrm>
            <a:off x="10257240" y="1005840"/>
            <a:ext cx="554325" cy="640080"/>
          </a:xfrm>
          <a:prstGeom prst="hexagon">
            <a:avLst/>
          </a:prstGeom>
          <a:solidFill>
            <a:srgbClr val="FFE5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Hexagon 15"/>
          <p:cNvSpPr/>
          <p:nvPr/>
        </p:nvSpPr>
        <p:spPr>
          <a:xfrm>
            <a:off x="9702915" y="1005840"/>
            <a:ext cx="554325" cy="640080"/>
          </a:xfrm>
          <a:prstGeom prst="hexagon">
            <a:avLst/>
          </a:prstGeom>
          <a:solidFill>
            <a:srgbClr val="FFE5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Hexagon 16"/>
          <p:cNvSpPr/>
          <p:nvPr/>
        </p:nvSpPr>
        <p:spPr>
          <a:xfrm>
            <a:off x="9148589" y="1005840"/>
            <a:ext cx="554325" cy="640080"/>
          </a:xfrm>
          <a:prstGeom prst="hexagon">
            <a:avLst/>
          </a:prstGeom>
          <a:solidFill>
            <a:srgbClr val="FFE5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Hexagon 17"/>
          <p:cNvSpPr/>
          <p:nvPr/>
        </p:nvSpPr>
        <p:spPr>
          <a:xfrm>
            <a:off x="11088729" y="1485900"/>
            <a:ext cx="554325" cy="640080"/>
          </a:xfrm>
          <a:prstGeom prst="hexagon">
            <a:avLst/>
          </a:prstGeom>
          <a:solidFill>
            <a:srgbClr val="FFE5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Hexagon 18"/>
          <p:cNvSpPr/>
          <p:nvPr/>
        </p:nvSpPr>
        <p:spPr>
          <a:xfrm>
            <a:off x="10534403" y="1485900"/>
            <a:ext cx="554325" cy="640080"/>
          </a:xfrm>
          <a:prstGeom prst="hexagon">
            <a:avLst/>
          </a:prstGeom>
          <a:solidFill>
            <a:srgbClr val="FFE5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Hexagon 19"/>
          <p:cNvSpPr/>
          <p:nvPr/>
        </p:nvSpPr>
        <p:spPr>
          <a:xfrm>
            <a:off x="9980078" y="1485900"/>
            <a:ext cx="554325" cy="640080"/>
          </a:xfrm>
          <a:prstGeom prst="hexagon">
            <a:avLst/>
          </a:prstGeom>
          <a:solidFill>
            <a:srgbClr val="FFE5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Hexagon 20"/>
          <p:cNvSpPr/>
          <p:nvPr/>
        </p:nvSpPr>
        <p:spPr>
          <a:xfrm>
            <a:off x="9425752" y="1485900"/>
            <a:ext cx="554325" cy="640080"/>
          </a:xfrm>
          <a:prstGeom prst="hexagon">
            <a:avLst/>
          </a:prstGeom>
          <a:solidFill>
            <a:srgbClr val="FFE5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Hexagon 21"/>
          <p:cNvSpPr/>
          <p:nvPr/>
        </p:nvSpPr>
        <p:spPr>
          <a:xfrm>
            <a:off x="8871427" y="1485900"/>
            <a:ext cx="554325" cy="640080"/>
          </a:xfrm>
          <a:prstGeom prst="hexagon">
            <a:avLst/>
          </a:prstGeom>
          <a:solidFill>
            <a:srgbClr val="FFE5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Hexagon 22"/>
          <p:cNvSpPr/>
          <p:nvPr/>
        </p:nvSpPr>
        <p:spPr>
          <a:xfrm>
            <a:off x="311071" y="6035040"/>
            <a:ext cx="475136" cy="548640"/>
          </a:xfrm>
          <a:prstGeom prst="hexagon">
            <a:avLst/>
          </a:prstGeom>
          <a:solidFill>
            <a:srgbClr val="FFE5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Hexagon 23"/>
          <p:cNvSpPr/>
          <p:nvPr/>
        </p:nvSpPr>
        <p:spPr>
          <a:xfrm>
            <a:off x="786207" y="6035040"/>
            <a:ext cx="475136" cy="548640"/>
          </a:xfrm>
          <a:prstGeom prst="hexagon">
            <a:avLst/>
          </a:prstGeom>
          <a:solidFill>
            <a:srgbClr val="FFE5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Hexagon 24"/>
          <p:cNvSpPr/>
          <p:nvPr/>
        </p:nvSpPr>
        <p:spPr>
          <a:xfrm>
            <a:off x="1261343" y="6035040"/>
            <a:ext cx="475136" cy="548640"/>
          </a:xfrm>
          <a:prstGeom prst="hexagon">
            <a:avLst/>
          </a:prstGeom>
          <a:solidFill>
            <a:srgbClr val="FFE5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Hexagon 25"/>
          <p:cNvSpPr/>
          <p:nvPr/>
        </p:nvSpPr>
        <p:spPr>
          <a:xfrm>
            <a:off x="1736479" y="6035040"/>
            <a:ext cx="475136" cy="548640"/>
          </a:xfrm>
          <a:prstGeom prst="hexagon">
            <a:avLst/>
          </a:prstGeom>
          <a:solidFill>
            <a:srgbClr val="FFE5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Hexagon 26"/>
          <p:cNvSpPr/>
          <p:nvPr/>
        </p:nvSpPr>
        <p:spPr>
          <a:xfrm>
            <a:off x="548639" y="5623560"/>
            <a:ext cx="475136" cy="548640"/>
          </a:xfrm>
          <a:prstGeom prst="hexagon">
            <a:avLst/>
          </a:prstGeom>
          <a:solidFill>
            <a:srgbClr val="FFE5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8" name="Hexagon 27"/>
          <p:cNvSpPr/>
          <p:nvPr/>
        </p:nvSpPr>
        <p:spPr>
          <a:xfrm>
            <a:off x="1023775" y="5623560"/>
            <a:ext cx="475136" cy="548640"/>
          </a:xfrm>
          <a:prstGeom prst="hexagon">
            <a:avLst/>
          </a:prstGeom>
          <a:solidFill>
            <a:srgbClr val="FFE5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Hexagon 28"/>
          <p:cNvSpPr/>
          <p:nvPr/>
        </p:nvSpPr>
        <p:spPr>
          <a:xfrm>
            <a:off x="1498911" y="5623560"/>
            <a:ext cx="475136" cy="548640"/>
          </a:xfrm>
          <a:prstGeom prst="hexagon">
            <a:avLst/>
          </a:prstGeom>
          <a:solidFill>
            <a:srgbClr val="FFE5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0" name="Hexagon 29"/>
          <p:cNvSpPr/>
          <p:nvPr/>
        </p:nvSpPr>
        <p:spPr>
          <a:xfrm>
            <a:off x="1974047" y="5623560"/>
            <a:ext cx="475136" cy="548640"/>
          </a:xfrm>
          <a:prstGeom prst="hexagon">
            <a:avLst/>
          </a:prstGeom>
          <a:solidFill>
            <a:srgbClr val="FFE5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Hexagon 30"/>
          <p:cNvSpPr/>
          <p:nvPr/>
        </p:nvSpPr>
        <p:spPr>
          <a:xfrm>
            <a:off x="311071" y="5212080"/>
            <a:ext cx="475136" cy="548640"/>
          </a:xfrm>
          <a:prstGeom prst="hexagon">
            <a:avLst/>
          </a:prstGeom>
          <a:solidFill>
            <a:srgbClr val="FFE5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2" name="Hexagon 31"/>
          <p:cNvSpPr/>
          <p:nvPr/>
        </p:nvSpPr>
        <p:spPr>
          <a:xfrm>
            <a:off x="786207" y="5212080"/>
            <a:ext cx="475136" cy="548640"/>
          </a:xfrm>
          <a:prstGeom prst="hexagon">
            <a:avLst/>
          </a:prstGeom>
          <a:solidFill>
            <a:srgbClr val="FFE5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3" name="Hexagon 32"/>
          <p:cNvSpPr/>
          <p:nvPr/>
        </p:nvSpPr>
        <p:spPr>
          <a:xfrm>
            <a:off x="1261343" y="5212080"/>
            <a:ext cx="475136" cy="548640"/>
          </a:xfrm>
          <a:prstGeom prst="hexagon">
            <a:avLst/>
          </a:prstGeom>
          <a:solidFill>
            <a:srgbClr val="FFE5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4" name="Hexagon 33"/>
          <p:cNvSpPr/>
          <p:nvPr/>
        </p:nvSpPr>
        <p:spPr>
          <a:xfrm>
            <a:off x="1736479" y="5212080"/>
            <a:ext cx="475136" cy="548640"/>
          </a:xfrm>
          <a:prstGeom prst="hexagon">
            <a:avLst/>
          </a:prstGeom>
          <a:solidFill>
            <a:srgbClr val="FFE5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5" name="TextBox 34"/>
          <p:cNvSpPr txBox="1"/>
          <p:nvPr/>
        </p:nvSpPr>
        <p:spPr>
          <a:xfrm>
            <a:off x="609447" y="1474469"/>
            <a:ext cx="10972800" cy="3053144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l"/>
            <a:r>
              <a:rPr sz="19600" b="1" dirty="0">
                <a:solidFill>
                  <a:srgbClr val="C88600"/>
                </a:solidFill>
                <a:latin typeface="Calibri"/>
              </a:rPr>
              <a:t>Gracias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2449183" y="4457701"/>
            <a:ext cx="10972800" cy="54864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l"/>
            <a:r>
              <a:rPr sz="2200" b="0" dirty="0">
                <a:solidFill>
                  <a:srgbClr val="1F1405"/>
                </a:solidFill>
                <a:latin typeface="Calibri"/>
              </a:rPr>
              <a:t>Una </a:t>
            </a:r>
            <a:r>
              <a:rPr sz="2200" b="0" dirty="0" err="1">
                <a:solidFill>
                  <a:srgbClr val="1F1405"/>
                </a:solidFill>
                <a:latin typeface="Calibri"/>
              </a:rPr>
              <a:t>herramienta</a:t>
            </a:r>
            <a:r>
              <a:rPr sz="2200" b="0" dirty="0">
                <a:solidFill>
                  <a:srgbClr val="1F1405"/>
                </a:solidFill>
                <a:latin typeface="Calibri"/>
              </a:rPr>
              <a:t> libre y </a:t>
            </a:r>
            <a:r>
              <a:rPr sz="2200" b="0" dirty="0" err="1">
                <a:solidFill>
                  <a:srgbClr val="1F1405"/>
                </a:solidFill>
                <a:latin typeface="Calibri"/>
              </a:rPr>
              <a:t>accesible</a:t>
            </a:r>
            <a:r>
              <a:rPr sz="2200" b="0" dirty="0">
                <a:solidFill>
                  <a:srgbClr val="1F1405"/>
                </a:solidFill>
                <a:latin typeface="Calibri"/>
              </a:rPr>
              <a:t> para </a:t>
            </a:r>
            <a:r>
              <a:rPr sz="2200" b="0" dirty="0" err="1">
                <a:solidFill>
                  <a:srgbClr val="1F1405"/>
                </a:solidFill>
                <a:latin typeface="Calibri"/>
              </a:rPr>
              <a:t>cuidar</a:t>
            </a:r>
            <a:r>
              <a:rPr sz="2200" b="0" dirty="0">
                <a:solidFill>
                  <a:srgbClr val="1F1405"/>
                </a:solidFill>
                <a:latin typeface="Calibri"/>
              </a:rPr>
              <a:t> de las </a:t>
            </a:r>
            <a:r>
              <a:rPr sz="2200" b="0" dirty="0" err="1">
                <a:solidFill>
                  <a:srgbClr val="1F1405"/>
                </a:solidFill>
                <a:latin typeface="Calibri"/>
              </a:rPr>
              <a:t>colmenas</a:t>
            </a:r>
            <a:r>
              <a:rPr sz="2200" b="0" dirty="0">
                <a:solidFill>
                  <a:srgbClr val="1F1405"/>
                </a:solidFill>
                <a:latin typeface="Calibri"/>
              </a:rPr>
              <a:t>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626</Words>
  <Application>Microsoft Office PowerPoint</Application>
  <PresentationFormat>Widescreen</PresentationFormat>
  <Paragraphs>93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Aptos</vt:lpstr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Marcos Perez Esteban</cp:lastModifiedBy>
  <cp:revision>10</cp:revision>
  <dcterms:created xsi:type="dcterms:W3CDTF">2013-01-27T09:14:16Z</dcterms:created>
  <dcterms:modified xsi:type="dcterms:W3CDTF">2026-05-15T12:36:05Z</dcterms:modified>
  <cp:category/>
</cp:coreProperties>
</file>